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6" r:id="rId5"/>
    <p:sldId id="259" r:id="rId6"/>
    <p:sldId id="267" r:id="rId7"/>
    <p:sldId id="260" r:id="rId8"/>
    <p:sldId id="268" r:id="rId9"/>
    <p:sldId id="261" r:id="rId10"/>
    <p:sldId id="269" r:id="rId11"/>
    <p:sldId id="262" r:id="rId12"/>
    <p:sldId id="271" r:id="rId13"/>
    <p:sldId id="270" r:id="rId14"/>
    <p:sldId id="272" r:id="rId15"/>
    <p:sldId id="263" r:id="rId16"/>
    <p:sldId id="273" r:id="rId17"/>
    <p:sldId id="274" r:id="rId18"/>
    <p:sldId id="265" r:id="rId19"/>
    <p:sldId id="275" r:id="rId20"/>
    <p:sldId id="276" r:id="rId21"/>
    <p:sldId id="264"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75" d="100"/>
          <a:sy n="75" d="100"/>
        </p:scale>
        <p:origin x="-10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4224BEF-A39B-4652-985C-3AB0D37E22BE}"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4224BEF-A39B-4652-985C-3AB0D37E22BE}"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4224BEF-A39B-4652-985C-3AB0D37E22BE}"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4224BEF-A39B-4652-985C-3AB0D37E22B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920E64F-81F5-42EF-A239-0788CFE65B09}" type="datetimeFigureOut">
              <a:rPr lang="fa-IR" smtClean="0"/>
              <a:pPr/>
              <a:t>1434/07/03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4224BEF-A39B-4652-985C-3AB0D37E22BE}"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20E64F-81F5-42EF-A239-0788CFE65B09}" type="datetimeFigureOut">
              <a:rPr lang="fa-IR" smtClean="0"/>
              <a:pPr/>
              <a:t>1434/07/03</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224BEF-A39B-4652-985C-3AB0D37E22BE}"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1714488"/>
            <a:ext cx="8458200" cy="914400"/>
          </a:xfrm>
        </p:spPr>
        <p:txBody>
          <a:bodyPr>
            <a:noAutofit/>
          </a:bodyPr>
          <a:lstStyle/>
          <a:p>
            <a:pPr algn="r"/>
            <a:r>
              <a:rPr lang="fa-IR" sz="2800" b="1" dirty="0" smtClean="0">
                <a:effectLst>
                  <a:outerShdw blurRad="38100" dist="38100" dir="2700000" algn="tl">
                    <a:srgbClr val="000000">
                      <a:alpha val="43137"/>
                    </a:srgbClr>
                  </a:outerShdw>
                </a:effectLst>
                <a:cs typeface="B Nazanin" pitchFamily="2" charset="-78"/>
              </a:rPr>
              <a:t>نقش قدرت و سياست در سازمانهاي پيچيده </a:t>
            </a:r>
            <a:endParaRPr lang="fa-IR" sz="2800" b="1" dirty="0">
              <a:effectLst>
                <a:outerShdw blurRad="38100" dist="38100" dir="2700000" algn="tl">
                  <a:srgbClr val="000000">
                    <a:alpha val="43137"/>
                  </a:srgbClr>
                </a:outerShdw>
              </a:effectLst>
              <a:cs typeface="B Nazanin" pitchFamily="2" charset="-78"/>
            </a:endParaRPr>
          </a:p>
        </p:txBody>
      </p:sp>
      <p:sp>
        <p:nvSpPr>
          <p:cNvPr id="5" name="TextBox 4"/>
          <p:cNvSpPr txBox="1"/>
          <p:nvPr/>
        </p:nvSpPr>
        <p:spPr>
          <a:xfrm>
            <a:off x="2071670" y="428604"/>
            <a:ext cx="3143272" cy="369332"/>
          </a:xfrm>
          <a:prstGeom prst="rect">
            <a:avLst/>
          </a:prstGeom>
          <a:noFill/>
        </p:spPr>
        <p:txBody>
          <a:bodyPr wrap="square" rtlCol="1">
            <a:spAutoFit/>
          </a:bodyPr>
          <a:lstStyle/>
          <a:p>
            <a:r>
              <a:rPr lang="fa-IR" dirty="0" smtClean="0">
                <a:effectLst>
                  <a:outerShdw blurRad="38100" dist="38100" dir="2700000" algn="tl">
                    <a:srgbClr val="000000">
                      <a:alpha val="43137"/>
                    </a:srgbClr>
                  </a:outerShdw>
                </a:effectLst>
                <a:cs typeface="B Nazanin" pitchFamily="2" charset="-78"/>
              </a:rPr>
              <a:t>به نام خدا</a:t>
            </a:r>
            <a:endParaRPr lang="fa-IR" dirty="0">
              <a:effectLst>
                <a:outerShdw blurRad="38100" dist="38100" dir="2700000" algn="tl">
                  <a:srgbClr val="000000">
                    <a:alpha val="43137"/>
                  </a:srgbClr>
                </a:outerShdw>
              </a:effectLst>
              <a:cs typeface="B Nazanin" pitchFamily="2" charset="-78"/>
            </a:endParaRPr>
          </a:p>
        </p:txBody>
      </p:sp>
      <p:sp>
        <p:nvSpPr>
          <p:cNvPr id="6" name="TextBox 5"/>
          <p:cNvSpPr txBox="1"/>
          <p:nvPr/>
        </p:nvSpPr>
        <p:spPr>
          <a:xfrm>
            <a:off x="3062270" y="3023892"/>
            <a:ext cx="5786190" cy="1569660"/>
          </a:xfrm>
          <a:prstGeom prst="rect">
            <a:avLst/>
          </a:prstGeom>
          <a:noFill/>
        </p:spPr>
        <p:txBody>
          <a:bodyPr wrap="square" rtlCol="1">
            <a:spAutoFit/>
          </a:bodyPr>
          <a:lstStyle/>
          <a:p>
            <a:r>
              <a:rPr lang="fa-IR" sz="2400" dirty="0" smtClean="0">
                <a:effectLst>
                  <a:outerShdw blurRad="38100" dist="38100" dir="2700000" algn="tl">
                    <a:srgbClr val="000000">
                      <a:alpha val="43137"/>
                    </a:srgbClr>
                  </a:outerShdw>
                </a:effectLst>
                <a:cs typeface="B Nazanin" pitchFamily="2" charset="-78"/>
              </a:rPr>
              <a:t>                       </a:t>
            </a:r>
            <a:r>
              <a:rPr lang="fa-IR" sz="2400" b="1" dirty="0" smtClean="0">
                <a:effectLst>
                  <a:outerShdw blurRad="38100" dist="38100" dir="2700000" algn="tl">
                    <a:srgbClr val="000000">
                      <a:alpha val="43137"/>
                    </a:srgbClr>
                  </a:outerShdw>
                </a:effectLst>
                <a:cs typeface="B Nazanin" pitchFamily="2" charset="-78"/>
              </a:rPr>
              <a:t>      استاد: جناب آقای دکتر پناهی</a:t>
            </a:r>
          </a:p>
          <a:p>
            <a:endParaRPr lang="fa-IR" sz="2400" dirty="0" smtClean="0">
              <a:effectLst>
                <a:outerShdw blurRad="38100" dist="38100" dir="2700000" algn="tl">
                  <a:srgbClr val="000000">
                    <a:alpha val="43137"/>
                  </a:srgbClr>
                </a:outerShdw>
              </a:effectLst>
              <a:cs typeface="B Nazanin" pitchFamily="2" charset="-78"/>
            </a:endParaRPr>
          </a:p>
          <a:p>
            <a:r>
              <a:rPr lang="fa-IR" sz="2400" dirty="0" smtClean="0">
                <a:effectLst>
                  <a:outerShdw blurRad="38100" dist="38100" dir="2700000" algn="tl">
                    <a:srgbClr val="000000">
                      <a:alpha val="43137"/>
                    </a:srgbClr>
                  </a:outerShdw>
                </a:effectLst>
                <a:cs typeface="B Nazanin" pitchFamily="2" charset="-78"/>
              </a:rPr>
              <a:t>تهیه کنندگان </a:t>
            </a:r>
            <a:r>
              <a:rPr lang="fa-IR" sz="2400" dirty="0" smtClean="0">
                <a:effectLst>
                  <a:outerShdw blurRad="38100" dist="38100" dir="2700000" algn="tl">
                    <a:srgbClr val="000000">
                      <a:alpha val="43137"/>
                    </a:srgbClr>
                  </a:outerShdw>
                </a:effectLst>
                <a:cs typeface="B Nazanin" pitchFamily="2" charset="-78"/>
              </a:rPr>
              <a:t>: </a:t>
            </a:r>
            <a:r>
              <a:rPr lang="fa-IR" sz="2400" dirty="0" smtClean="0">
                <a:effectLst>
                  <a:outerShdw blurRad="38100" dist="38100" dir="2700000" algn="tl">
                    <a:srgbClr val="000000">
                      <a:alpha val="43137"/>
                    </a:srgbClr>
                  </a:outerShdw>
                </a:effectLst>
                <a:cs typeface="B Nazanin" pitchFamily="2" charset="-78"/>
              </a:rPr>
              <a:t>      علیرضا </a:t>
            </a:r>
            <a:r>
              <a:rPr lang="fa-IR" sz="2400" dirty="0" smtClean="0">
                <a:effectLst>
                  <a:outerShdw blurRad="38100" dist="38100" dir="2700000" algn="tl">
                    <a:srgbClr val="000000">
                      <a:alpha val="43137"/>
                    </a:srgbClr>
                  </a:outerShdw>
                </a:effectLst>
                <a:cs typeface="B Nazanin" pitchFamily="2" charset="-78"/>
              </a:rPr>
              <a:t>حاجی </a:t>
            </a:r>
            <a:r>
              <a:rPr lang="fa-IR" sz="2400" dirty="0">
                <a:effectLst>
                  <a:outerShdw blurRad="38100" dist="38100" dir="2700000" algn="tl">
                    <a:srgbClr val="000000">
                      <a:alpha val="43137"/>
                    </a:srgbClr>
                  </a:outerShdw>
                </a:effectLst>
                <a:cs typeface="B Nazanin" pitchFamily="2" charset="-78"/>
              </a:rPr>
              <a:t>آخوندیان (</a:t>
            </a:r>
            <a:r>
              <a:rPr lang="fa-IR" sz="2400" dirty="0" smtClean="0">
                <a:effectLst>
                  <a:outerShdw blurRad="38100" dist="38100" dir="2700000" algn="tl">
                    <a:srgbClr val="000000">
                      <a:alpha val="43137"/>
                    </a:srgbClr>
                  </a:outerShdw>
                </a:effectLst>
                <a:cs typeface="B Nazanin" pitchFamily="2" charset="-78"/>
              </a:rPr>
              <a:t>90222109)</a:t>
            </a:r>
          </a:p>
          <a:p>
            <a:r>
              <a:rPr lang="fa-IR" sz="2400" dirty="0">
                <a:effectLst>
                  <a:outerShdw blurRad="38100" dist="38100" dir="2700000" algn="tl">
                    <a:srgbClr val="000000">
                      <a:alpha val="43137"/>
                    </a:srgbClr>
                  </a:outerShdw>
                </a:effectLst>
                <a:cs typeface="B Nazanin" pitchFamily="2" charset="-78"/>
              </a:rPr>
              <a:t>	</a:t>
            </a:r>
            <a:r>
              <a:rPr lang="fa-IR" sz="2400" dirty="0" smtClean="0">
                <a:effectLst>
                  <a:outerShdw blurRad="38100" dist="38100" dir="2700000" algn="tl">
                    <a:srgbClr val="000000">
                      <a:alpha val="43137"/>
                    </a:srgbClr>
                  </a:outerShdw>
                </a:effectLst>
                <a:cs typeface="B Nazanin" pitchFamily="2" charset="-78"/>
              </a:rPr>
              <a:t>	</a:t>
            </a:r>
            <a:r>
              <a:rPr lang="en-US" sz="2400" dirty="0" smtClean="0">
                <a:effectLst>
                  <a:outerShdw blurRad="38100" dist="38100" dir="2700000" algn="tl">
                    <a:srgbClr val="000000">
                      <a:alpha val="43137"/>
                    </a:srgbClr>
                  </a:outerShdw>
                </a:effectLst>
                <a:cs typeface="B Nazanin" pitchFamily="2" charset="-78"/>
              </a:rPr>
              <a:t> </a:t>
            </a:r>
            <a:r>
              <a:rPr lang="fa-IR" sz="2400" dirty="0" smtClean="0">
                <a:effectLst>
                  <a:outerShdw blurRad="38100" dist="38100" dir="2700000" algn="tl">
                    <a:srgbClr val="000000">
                      <a:alpha val="43137"/>
                    </a:srgbClr>
                  </a:outerShdw>
                </a:effectLst>
                <a:cs typeface="B Nazanin" pitchFamily="2" charset="-78"/>
              </a:rPr>
              <a:t>هانی هوشیاری پور (90222281)</a:t>
            </a:r>
            <a:endParaRPr lang="fa-IR" sz="2400" dirty="0" smtClean="0">
              <a:effectLst>
                <a:outerShdw blurRad="38100" dist="38100" dir="2700000" algn="tl">
                  <a:srgbClr val="000000">
                    <a:alpha val="43137"/>
                  </a:srgbClr>
                </a:outerShdw>
              </a:effectLst>
              <a:cs typeface="B Nazanin" pitchFamily="2" charset="-78"/>
            </a:endParaRPr>
          </a:p>
        </p:txBody>
      </p:sp>
      <p:pic>
        <p:nvPicPr>
          <p:cNvPr id="7" name="Picture 6" descr="images.jpeg"/>
          <p:cNvPicPr>
            <a:picLocks noChangeAspect="1"/>
          </p:cNvPicPr>
          <p:nvPr/>
        </p:nvPicPr>
        <p:blipFill>
          <a:blip r:embed="rId2" cstate="print"/>
          <a:stretch>
            <a:fillRect/>
          </a:stretch>
        </p:blipFill>
        <p:spPr>
          <a:xfrm>
            <a:off x="971600" y="0"/>
            <a:ext cx="1981200" cy="2305050"/>
          </a:xfrm>
          <a:prstGeom prst="rect">
            <a:avLst/>
          </a:prstGeom>
        </p:spPr>
      </p:pic>
      <p:sp>
        <p:nvSpPr>
          <p:cNvPr id="2" name="Rectangle 1"/>
          <p:cNvSpPr/>
          <p:nvPr/>
        </p:nvSpPr>
        <p:spPr>
          <a:xfrm>
            <a:off x="3851920" y="5787846"/>
            <a:ext cx="2456352" cy="369332"/>
          </a:xfrm>
          <a:prstGeom prst="rect">
            <a:avLst/>
          </a:prstGeom>
        </p:spPr>
        <p:txBody>
          <a:bodyPr wrap="square">
            <a:spAutoFit/>
          </a:bodyPr>
          <a:lstStyle/>
          <a:p>
            <a:pPr algn="ctr"/>
            <a:r>
              <a:rPr lang="fa-IR" dirty="0">
                <a:effectLst>
                  <a:outerShdw blurRad="38100" dist="38100" dir="2700000" algn="tl">
                    <a:srgbClr val="000000">
                      <a:alpha val="43137"/>
                    </a:srgbClr>
                  </a:outerShdw>
                </a:effectLst>
                <a:cs typeface="B Nazanin" pitchFamily="2" charset="-78"/>
              </a:rPr>
              <a:t>اردیبهشت 1392</a:t>
            </a:r>
            <a:endParaRPr lang="fa-IR" dirty="0">
              <a:effectLst>
                <a:outerShdw blurRad="38100" dist="38100" dir="2700000" algn="tl">
                  <a:srgbClr val="000000">
                    <a:alpha val="43137"/>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مهارتهای سیاسی </a:t>
            </a:r>
            <a:endParaRPr lang="fa-IR" dirty="0"/>
          </a:p>
        </p:txBody>
      </p:sp>
      <p:sp>
        <p:nvSpPr>
          <p:cNvPr id="3" name="Content Placeholder 2"/>
          <p:cNvSpPr>
            <a:spLocks noGrp="1"/>
          </p:cNvSpPr>
          <p:nvPr>
            <p:ph idx="1"/>
          </p:nvPr>
        </p:nvSpPr>
        <p:spPr/>
        <p:txBody>
          <a:bodyPr>
            <a:normAutofit fontScale="85000" lnSpcReduction="20000"/>
          </a:bodyPr>
          <a:lstStyle/>
          <a:p>
            <a:pPr marL="82296" indent="0" algn="justLow" rtl="1">
              <a:buNone/>
            </a:pPr>
            <a:r>
              <a:rPr lang="fa-IR" dirty="0" smtClean="0">
                <a:cs typeface="B Mitra" pitchFamily="2" charset="-78"/>
              </a:rPr>
              <a:t>در </a:t>
            </a:r>
            <a:r>
              <a:rPr lang="fa-IR" dirty="0" smtClean="0">
                <a:cs typeface="B Mitra" pitchFamily="2" charset="-78"/>
              </a:rPr>
              <a:t>واقع مهارت سیاسی برای هر فردی در سازمان مفید است؛ نه فقط برای رهبران. بنابراین داشتن چنین تواناییهایی، اغلب یک عنصر کلیدی برای پیشرفت در سازمان محسوب می شود. افراد دارای مهارت سیاسی، با مردم خوب هستند و می‌توانند آنها را وادارند تا عقاید و هدف‌شان را بپذیرند. چنین افرادی معمولاً تا پستهای بالای رهبری در سازمانها ارتقاء می یابند. </a:t>
            </a:r>
            <a:endParaRPr lang="fa-IR" dirty="0" smtClean="0">
              <a:cs typeface="B Mitra" pitchFamily="2" charset="-78"/>
            </a:endParaRPr>
          </a:p>
          <a:p>
            <a:pPr marL="82296" indent="0" algn="justLow" rtl="1">
              <a:buNone/>
            </a:pPr>
            <a:r>
              <a:rPr lang="fa-IR" dirty="0" smtClean="0">
                <a:cs typeface="B Mitra" pitchFamily="2" charset="-78"/>
              </a:rPr>
              <a:t/>
            </a:r>
            <a:br>
              <a:rPr lang="fa-IR" dirty="0" smtClean="0">
                <a:cs typeface="B Mitra" pitchFamily="2" charset="-78"/>
              </a:rPr>
            </a:br>
            <a:r>
              <a:rPr lang="fa-IR" dirty="0" smtClean="0">
                <a:cs typeface="B Mitra" pitchFamily="2" charset="-78"/>
              </a:rPr>
              <a:t>● آیا هر فردی می تواند مهارت های سیاسی خود را بهبود بخشد؟</a:t>
            </a:r>
            <a:br>
              <a:rPr lang="fa-IR" dirty="0" smtClean="0">
                <a:cs typeface="B Mitra" pitchFamily="2" charset="-78"/>
              </a:rPr>
            </a:br>
            <a:r>
              <a:rPr lang="fa-IR" dirty="0" smtClean="0">
                <a:cs typeface="B Mitra" pitchFamily="2" charset="-78"/>
              </a:rPr>
              <a:t>مهارت سیاسی درحقیقت هم ذاتی و هم اکتسابی است. مهارت سیاسی برای افراد با شخصیتهای برون گرا، ساده تر است اما هر شخصی می تواند مهارتهای سیاسی را از راه تجربه‌هایش بیاموزد. همچنین این مهارتها قابل آموختن به افراد می باشند. جلسه های کارورزی، مربیگری اجرایی و کتابهای رهبری می تواند برای افرادی که در صدد کسب مهارتهای سیاسی هستند، مفید باشد. پژوهش پریو چهار ویژگی را شناسایی کرده است که چیرگی سیاسی فرد را تعریف می کند. </a:t>
            </a:r>
            <a:endParaRPr lang="fa-IR" dirty="0">
              <a:cs typeface="B Mitra" pitchFamily="2" charset="-78"/>
            </a:endParaRPr>
          </a:p>
        </p:txBody>
      </p:sp>
    </p:spTree>
    <p:extLst>
      <p:ext uri="{BB962C8B-B14F-4D97-AF65-F5344CB8AC3E}">
        <p14:creationId xmlns:p14="http://schemas.microsoft.com/office/powerpoint/2010/main" val="3735866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مهارتهای سیاسی </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400" dirty="0" smtClean="0">
                <a:cs typeface="B Mitra" pitchFamily="2" charset="-78"/>
              </a:rPr>
              <a:t>▪ زیرکی (تیز فهمی) اجتماعی: به توانایی درک آنچه که در اطراف شما جریان دارد و به درستی قدرت مشاهده دیگران را داشتن، اطلاق می شود</a:t>
            </a:r>
            <a:r>
              <a:rPr lang="fa-IR" sz="2400" dirty="0" smtClean="0">
                <a:cs typeface="B Mitra" pitchFamily="2" charset="-78"/>
              </a:rPr>
              <a:t>.</a:t>
            </a:r>
          </a:p>
          <a:p>
            <a:pPr marL="82296" indent="0" algn="justLow" rtl="1">
              <a:buNone/>
            </a:pPr>
            <a:r>
              <a:rPr lang="fa-IR" sz="2400" dirty="0" smtClean="0">
                <a:cs typeface="B Mitra" pitchFamily="2" charset="-78"/>
              </a:rPr>
              <a:t> </a:t>
            </a:r>
            <a:br>
              <a:rPr lang="fa-IR" sz="2400" dirty="0" smtClean="0">
                <a:cs typeface="B Mitra" pitchFamily="2" charset="-78"/>
              </a:rPr>
            </a:br>
            <a:r>
              <a:rPr lang="fa-IR" sz="2400" dirty="0" smtClean="0">
                <a:cs typeface="B Mitra" pitchFamily="2" charset="-78"/>
              </a:rPr>
              <a:t>▪ نفوذ بین شخصی: به داشتن یک شخصیت متقاعد کننده و بهبود سبکی که برای دیگران خوشایند است، گفته می‌شود.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 توانایی شبکه سازی: افرادی که مهارتهای سیاسی قوی دارند در گسترش ارتباطهایی که می تواند به آنها کمک کند، کار آزموده هستند.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 داشتن توانایی انتقال (ابلاغ) برداشت صادقانه ( صمیمانه).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endParaRPr lang="fa-IR" sz="2400" dirty="0">
              <a:cs typeface="B Mitr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مهارتهای سیاسی </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dirty="0" smtClean="0">
                <a:cs typeface="B Mitra" pitchFamily="2" charset="-78"/>
              </a:rPr>
              <a:t>مهارت </a:t>
            </a:r>
            <a:r>
              <a:rPr lang="fa-IR" dirty="0" smtClean="0">
                <a:cs typeface="B Mitra" pitchFamily="2" charset="-78"/>
              </a:rPr>
              <a:t>سیاسی، می تواند یک شمشیر دو لبه باشد: توان بالقوه ای دارد تا برای سازمان مفید یا زیان‌آور باشد و این بستگی به آن دارد که چگونه فرد آن را به کار می گیرد. به هر حال از آن جا که رفتار سیاسی یک حقیقت زندگی در بیشتر سازمانهاست؛ کارکنان، زمانی که آغاز گر آن را یک شخص معتبر و مشهور درمی‌یابند، رفتار سیاسی برایشان قابل قبولتر خواهد بود</a:t>
            </a:r>
            <a:r>
              <a:rPr lang="fa-IR" dirty="0" smtClean="0">
                <a:cs typeface="B Mitra" pitchFamily="2" charset="-78"/>
              </a:rPr>
              <a:t>.</a:t>
            </a:r>
          </a:p>
          <a:p>
            <a:pPr marL="82296" indent="0" algn="justLow" rtl="1">
              <a:buNone/>
            </a:pPr>
            <a:r>
              <a:rPr lang="fa-IR" dirty="0" smtClean="0">
                <a:cs typeface="B Mitra" pitchFamily="2" charset="-78"/>
              </a:rPr>
              <a:t/>
            </a:r>
            <a:br>
              <a:rPr lang="fa-IR" dirty="0" smtClean="0">
                <a:cs typeface="B Mitra" pitchFamily="2" charset="-78"/>
              </a:rPr>
            </a:br>
            <a:endParaRPr lang="fa-IR" dirty="0">
              <a:cs typeface="B Mitra" pitchFamily="2" charset="-78"/>
            </a:endParaRPr>
          </a:p>
        </p:txBody>
      </p:sp>
    </p:spTree>
    <p:extLst>
      <p:ext uri="{BB962C8B-B14F-4D97-AF65-F5344CB8AC3E}">
        <p14:creationId xmlns:p14="http://schemas.microsoft.com/office/powerpoint/2010/main" val="3292036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dirty="0" smtClean="0">
                <a:cs typeface="B Mitra" pitchFamily="2" charset="-78"/>
              </a:rPr>
              <a:t>تاکتیک‌های </a:t>
            </a:r>
            <a:r>
              <a:rPr lang="fa-IR" sz="4400" dirty="0">
                <a:cs typeface="B Mitra" pitchFamily="2" charset="-78"/>
              </a:rPr>
              <a:t>سیاسی</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dirty="0" smtClean="0">
                <a:cs typeface="B Mitra" pitchFamily="2" charset="-78"/>
              </a:rPr>
              <a:t>گفتنی </a:t>
            </a:r>
            <a:r>
              <a:rPr lang="fa-IR" dirty="0" smtClean="0">
                <a:cs typeface="B Mitra" pitchFamily="2" charset="-78"/>
              </a:rPr>
              <a:t>است که برای همه اعضای یک سازمان، غیرعادی نیست که رفتار سیاسی را ابراز کنند. در عرصه سیاست، هر شخصی یک بازیگر است. زیردستان و به همین گونه مدیران می توانند در داد و ستد سیاست سازمانی، درگیر شوند. با وجود این به طور گسترده ای این باور وجود دارد که رفتار سیاسی در میان کارکنان پستهای پایین تر، نسبت به کارکنان پست های بالاتر کمتر متداول است. تاکتیک های سیاسی متنوعی وجود دارد که به گونه عملی توسط کارکنان در هر سطح سازمانی به کار گرفته می شود که عبارتند از</a:t>
            </a:r>
            <a:r>
              <a:rPr lang="fa-IR" dirty="0" smtClean="0">
                <a:cs typeface="B Mitra" pitchFamily="2" charset="-78"/>
              </a:rPr>
              <a:t>:</a:t>
            </a:r>
          </a:p>
        </p:txBody>
      </p:sp>
    </p:spTree>
    <p:extLst>
      <p:ext uri="{BB962C8B-B14F-4D97-AF65-F5344CB8AC3E}">
        <p14:creationId xmlns:p14="http://schemas.microsoft.com/office/powerpoint/2010/main" val="1181368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dirty="0" smtClean="0">
                <a:cs typeface="B Mitra" pitchFamily="2" charset="-78"/>
              </a:rPr>
              <a:t>تاکتیک‌های </a:t>
            </a:r>
            <a:r>
              <a:rPr lang="fa-IR" sz="4400" dirty="0">
                <a:cs typeface="B Mitra" pitchFamily="2" charset="-78"/>
              </a:rPr>
              <a:t>سیاسی</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000" dirty="0" smtClean="0">
                <a:cs typeface="B Mitra" pitchFamily="2" charset="-78"/>
              </a:rPr>
              <a:t/>
            </a:r>
            <a:br>
              <a:rPr lang="fa-IR" sz="2000" dirty="0" smtClean="0">
                <a:cs typeface="B Mitra" pitchFamily="2" charset="-78"/>
              </a:rPr>
            </a:br>
            <a:r>
              <a:rPr lang="fa-IR" sz="2000" dirty="0" smtClean="0">
                <a:cs typeface="B Mitra" pitchFamily="2" charset="-78"/>
              </a:rPr>
              <a:t>۱</a:t>
            </a:r>
            <a:r>
              <a:rPr lang="fa-IR" sz="2000" dirty="0" smtClean="0">
                <a:cs typeface="B Mitra" pitchFamily="2" charset="-78"/>
              </a:rPr>
              <a:t>) حمله به دیگران یا سرزنش آنها: دوری از به حداقل رساندن سهم خود در یک شکست. هنگامی که دیگران سپر بلا قرار داده شوند رفتاری انفعالی محسوب می شود ولی هنگامی که هدف کاهش رقابت برای منابع محدود باشد، رفتار بیش فعال به شمار می آید</a:t>
            </a:r>
            <a:r>
              <a:rPr lang="fa-IR" sz="2000" dirty="0" smtClean="0">
                <a:cs typeface="B Mitra" pitchFamily="2" charset="-78"/>
              </a:rPr>
              <a:t>.</a:t>
            </a:r>
          </a:p>
          <a:p>
            <a:pPr marL="82296" indent="0" algn="justLow" rtl="1">
              <a:buNone/>
            </a:pPr>
            <a:r>
              <a:rPr lang="fa-IR" sz="2000" dirty="0" smtClean="0">
                <a:cs typeface="B Mitra" pitchFamily="2" charset="-78"/>
              </a:rPr>
              <a:t/>
            </a:r>
            <a:br>
              <a:rPr lang="fa-IR" sz="2000" dirty="0" smtClean="0">
                <a:cs typeface="B Mitra" pitchFamily="2" charset="-78"/>
              </a:rPr>
            </a:br>
            <a:r>
              <a:rPr lang="fa-IR" sz="2000" dirty="0" smtClean="0">
                <a:cs typeface="B Mitra" pitchFamily="2" charset="-78"/>
              </a:rPr>
              <a:t>۲) استفاده از اطلاعات به عنوان یک ابزار سیاسی: نگاهداشتن یا تحریف عمدی اطلاعات، از آن جمله است؛ پنهان کردن یک وضعیت نامطلوب، از راه بمباران اطلاعاتی بالادستها</a:t>
            </a:r>
            <a:r>
              <a:rPr lang="fa-IR" sz="2000" dirty="0" smtClean="0">
                <a:cs typeface="B Mitra" pitchFamily="2" charset="-78"/>
              </a:rPr>
              <a:t>.</a:t>
            </a:r>
          </a:p>
          <a:p>
            <a:pPr marL="82296" indent="0" algn="justLow" rtl="1">
              <a:buNone/>
            </a:pPr>
            <a:endParaRPr lang="fa-IR" sz="2000" dirty="0" smtClean="0">
              <a:cs typeface="B Mitra" pitchFamily="2" charset="-78"/>
            </a:endParaRPr>
          </a:p>
          <a:p>
            <a:pPr marL="82296" indent="0" algn="justLow" rtl="1">
              <a:buNone/>
            </a:pPr>
            <a:r>
              <a:rPr lang="fa-IR" sz="2000" dirty="0">
                <a:cs typeface="B Mitra" pitchFamily="2" charset="-78"/>
              </a:rPr>
              <a:t>۳) ایجاد تصویری مطلوب از خود (مدیریت تصویر پردازی دیگران از ما): انتخاب نوع لباس و آرایش خود، مطابق ذوق و سلیقه دیگران . رعایت هنجار های سازمانی، توجه دیگران را به موفقیتها و نفوذ خود جلب کردن و از موفقیتهای دیگران اعتبار کسب کردن. </a:t>
            </a:r>
            <a:endParaRPr lang="fa-IR" sz="2000" dirty="0">
              <a:cs typeface="B Mitra" pitchFamily="2" charset="-78"/>
            </a:endParaRPr>
          </a:p>
        </p:txBody>
      </p:sp>
    </p:spTree>
    <p:extLst>
      <p:ext uri="{BB962C8B-B14F-4D97-AF65-F5344CB8AC3E}">
        <p14:creationId xmlns:p14="http://schemas.microsoft.com/office/powerpoint/2010/main" val="877250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a:cs typeface="B Mitra" pitchFamily="2" charset="-78"/>
              </a:rPr>
              <a:t>تاکتیک‌های سیاسی</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۴) ایجاد پایگاه حمایتی (مردمی):کسب حمایت پیشین برای یک تصمیم ، متعهد ساختن دیگران به یک تصمیم از راه مشارکت دادن آنان در تصمیم گیری.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۵) ستایش دیگران (مورد توجه و تفقد قرار دادن دیگران) : پرداختن به کارهایی که افراد با نفوذ خوششان می آید (چاپلوسی</a:t>
            </a:r>
            <a:r>
              <a:rPr lang="fa-IR" sz="2400" dirty="0" smtClean="0">
                <a:cs typeface="B Mitra" pitchFamily="2" charset="-78"/>
              </a:rPr>
              <a:t>).</a:t>
            </a: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۶) ائتلاف قدرت با هم پیمانهای قوی: تشکیل تیمی با افراد قوی که می توانند کارها را به نتیجه برسانند.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endParaRPr lang="fa-IR" sz="2400" dirty="0">
              <a:cs typeface="B Mitra"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a:cs typeface="B Mitra" pitchFamily="2" charset="-78"/>
              </a:rPr>
              <a:t>تاکتیک‌های سیاسی</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400" dirty="0" smtClean="0">
                <a:cs typeface="B Mitra" pitchFamily="2" charset="-78"/>
              </a:rPr>
              <a:t>۷</a:t>
            </a:r>
            <a:r>
              <a:rPr lang="fa-IR" sz="2400" dirty="0" smtClean="0">
                <a:cs typeface="B Mitra" pitchFamily="2" charset="-78"/>
              </a:rPr>
              <a:t>) معاشرت با افراد با نفوذ (خود را به افراد با نفوذ مرتبط جلوه دادن): ایجاد شبکه ای حمایتی در داخل و خارج سازمان</a:t>
            </a:r>
            <a:r>
              <a:rPr lang="fa-IR" sz="2400" dirty="0" smtClean="0">
                <a:cs typeface="B Mitra" pitchFamily="2" charset="-78"/>
              </a:rPr>
              <a:t>.</a:t>
            </a: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۸) ایجاد الزامهای اخلاقی(مقابله به مثل): بدهکار کردن دیگران از نظر اخلاقی: (من لطفی در حق تو کردم، بنا بر این شما نیز باید لطفی در حق من بکنی) (رضائیان‌،۱۳۸۳</a:t>
            </a:r>
            <a:r>
              <a:rPr lang="fa-IR" sz="2400" dirty="0" smtClean="0">
                <a:cs typeface="B Mitra" pitchFamily="2" charset="-78"/>
              </a:rPr>
              <a:t>).</a:t>
            </a:r>
          </a:p>
          <a:p>
            <a:pPr marL="82296" indent="0" algn="justLow" rtl="1">
              <a:buNone/>
            </a:pPr>
            <a:r>
              <a:rPr lang="fa-IR" sz="2400" dirty="0" smtClean="0">
                <a:cs typeface="B Mitra" pitchFamily="2" charset="-78"/>
              </a:rPr>
              <a:t/>
            </a:r>
            <a:br>
              <a:rPr lang="fa-IR" sz="2400" dirty="0" smtClean="0">
                <a:cs typeface="B Mitra" pitchFamily="2" charset="-78"/>
              </a:rPr>
            </a:br>
            <a:endParaRPr lang="fa-IR" sz="2400" dirty="0">
              <a:cs typeface="B Mitra" pitchFamily="2" charset="-78"/>
            </a:endParaRPr>
          </a:p>
        </p:txBody>
      </p:sp>
    </p:spTree>
    <p:extLst>
      <p:ext uri="{BB962C8B-B14F-4D97-AF65-F5344CB8AC3E}">
        <p14:creationId xmlns:p14="http://schemas.microsoft.com/office/powerpoint/2010/main" val="3537479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a:cs typeface="B Mitra" pitchFamily="2" charset="-78"/>
              </a:rPr>
              <a:t>تاکتیک‌های سیاسی</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400" dirty="0" smtClean="0">
                <a:cs typeface="B Mitra" pitchFamily="2" charset="-78"/>
              </a:rPr>
              <a:t>تشکیل </a:t>
            </a:r>
            <a:r>
              <a:rPr lang="fa-IR" sz="2400" dirty="0" smtClean="0">
                <a:cs typeface="B Mitra" pitchFamily="2" charset="-78"/>
              </a:rPr>
              <a:t>ائتلاف و شبکه ها، مدیریت تصویر پردازی دیگران، مدیریت اطلاعات و ارتقای مخالفان، تاکتیک هایی هستند که اپلبوم و هیوجز </a:t>
            </a:r>
            <a:r>
              <a:rPr lang="fa-IR" sz="1800" dirty="0" smtClean="0">
                <a:cs typeface="B Mitra" pitchFamily="2" charset="-78"/>
              </a:rPr>
              <a:t>(</a:t>
            </a:r>
            <a:r>
              <a:rPr lang="en-US" sz="1800" dirty="0" smtClean="0">
                <a:cs typeface="B Mitra" pitchFamily="2" charset="-78"/>
              </a:rPr>
              <a:t>APPELBAUM &amp; HUGHES, </a:t>
            </a:r>
            <a:r>
              <a:rPr lang="fa-IR" sz="1800" dirty="0" smtClean="0">
                <a:cs typeface="B Mitra" pitchFamily="2" charset="-78"/>
              </a:rPr>
              <a:t>۱۹۹۸) </a:t>
            </a:r>
            <a:r>
              <a:rPr lang="fa-IR" sz="2400" dirty="0" smtClean="0">
                <a:cs typeface="B Mitra" pitchFamily="2" charset="-78"/>
              </a:rPr>
              <a:t>به آنها اشاره می کنند که به طور مختصر نظریات آنها بدین گونه است: </a:t>
            </a:r>
            <a:endParaRPr lang="fa-IR" sz="2400" dirty="0" smtClean="0">
              <a:cs typeface="B Mitra" pitchFamily="2" charset="-78"/>
            </a:endParaRPr>
          </a:p>
          <a:p>
            <a:pPr marL="82296" indent="0" algn="justLow" rtl="1">
              <a:buNone/>
            </a:pP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ـ تشکیل ائتلاف و شبکه ها: این تاکتیک سیاسی شامل همراهی کردن با افراد مهم است. این افراد ممکن است در پستهایی با ارزش سیاسی روشن نباشند، در حالی که شغل آنها ممکن است اطلاعاتی را برایشان فراهم سازد که داشتن آن می تواند مفید باشد. برخی از افرادی که امکان ایجاد دوستی با افراد در مدیریت سطح بالاتر را </a:t>
            </a:r>
            <a:r>
              <a:rPr lang="fa-IR" sz="2400" dirty="0" smtClean="0">
                <a:cs typeface="B Mitra" pitchFamily="2" charset="-78"/>
              </a:rPr>
              <a:t/>
            </a:r>
            <a:br>
              <a:rPr lang="fa-IR" sz="2400" dirty="0" smtClean="0">
                <a:cs typeface="B Mitra" pitchFamily="2" charset="-78"/>
              </a:rPr>
            </a:br>
            <a:r>
              <a:rPr lang="fa-IR" sz="2400" dirty="0" smtClean="0">
                <a:cs typeface="B Mitra" pitchFamily="2" charset="-78"/>
              </a:rPr>
              <a:t>می </a:t>
            </a:r>
            <a:r>
              <a:rPr lang="fa-IR" sz="2400" dirty="0" smtClean="0">
                <a:cs typeface="B Mitra" pitchFamily="2" charset="-78"/>
              </a:rPr>
              <a:t>یایند، این امر به آنها کمک می کند، تا به اطلاعات مهم دسترسی داشته باشند. </a:t>
            </a:r>
            <a:endParaRPr lang="fa-IR" sz="2400" dirty="0">
              <a:cs typeface="B Mitra" pitchFamily="2" charset="-78"/>
            </a:endParaRPr>
          </a:p>
        </p:txBody>
      </p:sp>
    </p:spTree>
    <p:extLst>
      <p:ext uri="{BB962C8B-B14F-4D97-AF65-F5344CB8AC3E}">
        <p14:creationId xmlns:p14="http://schemas.microsoft.com/office/powerpoint/2010/main" val="354847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dirty="0">
                <a:cs typeface="B Mitra" pitchFamily="2" charset="-78"/>
              </a:rPr>
              <a:t>تاکتیک‌های سیاسی</a:t>
            </a:r>
            <a:endParaRPr lang="fa-IR" dirty="0"/>
          </a:p>
        </p:txBody>
      </p:sp>
      <p:sp>
        <p:nvSpPr>
          <p:cNvPr id="3" name="Content Placeholder 2"/>
          <p:cNvSpPr>
            <a:spLocks noGrp="1"/>
          </p:cNvSpPr>
          <p:nvPr>
            <p:ph idx="1"/>
          </p:nvPr>
        </p:nvSpPr>
        <p:spPr/>
        <p:txBody>
          <a:bodyPr>
            <a:normAutofit/>
          </a:bodyPr>
          <a:lstStyle/>
          <a:p>
            <a:pPr marL="82296" indent="0" algn="justLow" rtl="1">
              <a:buNone/>
            </a:pPr>
            <a:r>
              <a:rPr lang="fa-IR" dirty="0" smtClean="0">
                <a:cs typeface="B Mitra" pitchFamily="2" charset="-78"/>
              </a:rPr>
              <a:t>ـ مدیریت تصویر پردازی دیگران: تاکتیک ساده ای که به گونه ای عملی هر فردی در هر زمانی به کار می برد و شامل مدیریت ظاهر و سبک بیرونی خود اوست. عموماً بیشتر سازمانها تصاویر ویژه‌ای را ترجیح می دهند که شامل: وفادار بودن، جذاب بودن ، صداقت ، آراستگی و غیره است. با ظاهری تعمدی برای نشان دادن این تصاویر ذهنی ترجیح داده شده، فرد می تواند تصویر پردازی مثبتی بر روی اعضای با نفوذ سازمان ایجاد کند. </a:t>
            </a:r>
            <a:br>
              <a:rPr lang="fa-IR" dirty="0" smtClean="0">
                <a:cs typeface="B Mitra" pitchFamily="2" charset="-78"/>
              </a:rPr>
            </a:br>
            <a:r>
              <a:rPr lang="fa-IR" dirty="0" smtClean="0">
                <a:cs typeface="B Mitra" pitchFamily="2" charset="-78"/>
              </a:rPr>
              <a:t/>
            </a:r>
            <a:br>
              <a:rPr lang="fa-IR" dirty="0" smtClean="0">
                <a:cs typeface="B Mitra" pitchFamily="2" charset="-78"/>
              </a:rPr>
            </a:br>
            <a:endParaRPr lang="fa-IR" dirty="0">
              <a:cs typeface="B Mitra"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dirty="0">
                <a:cs typeface="B Mitra" pitchFamily="2" charset="-78"/>
              </a:rPr>
              <a:t>تاکتیک‌های سیاسی</a:t>
            </a:r>
            <a:endParaRPr lang="fa-IR" dirty="0"/>
          </a:p>
        </p:txBody>
      </p:sp>
      <p:sp>
        <p:nvSpPr>
          <p:cNvPr id="3" name="Content Placeholder 2"/>
          <p:cNvSpPr>
            <a:spLocks noGrp="1"/>
          </p:cNvSpPr>
          <p:nvPr>
            <p:ph idx="1"/>
          </p:nvPr>
        </p:nvSpPr>
        <p:spPr/>
        <p:txBody>
          <a:bodyPr>
            <a:normAutofit lnSpcReduction="10000"/>
          </a:bodyPr>
          <a:lstStyle/>
          <a:p>
            <a:pPr marL="82296" indent="0" algn="justLow" rtl="1">
              <a:buNone/>
            </a:pPr>
            <a:r>
              <a:rPr lang="fa-IR" dirty="0" smtClean="0">
                <a:cs typeface="B Mitra" pitchFamily="2" charset="-78"/>
              </a:rPr>
              <a:t>ـ </a:t>
            </a:r>
            <a:r>
              <a:rPr lang="fa-IR" dirty="0" smtClean="0">
                <a:cs typeface="B Mitra" pitchFamily="2" charset="-78"/>
              </a:rPr>
              <a:t>مدیریت اطلاعات: تاکتیک دیگر شامل مدیریت اطلاعاتی است که بین اعضای سازمان مشترک است. ماهیت و همین طور به موقع بودن اطلاعات می تواند اثراتی قوی بر روی رفتار دیگران بگذارد. افرادی که در بازی مدیریت اطلاعات شرکت می کنند احتمالاً دروغ نمی گویند و اطلاعات غلط منتشر نمی کنند. به این دلیل که اعتبار آینده شان به خطر خواهد افتاد. به جای آن، آنها بر انتشار به دقت برنامه ریزی شده اطلاعات معتبر، برای دستیابی به هدف‌هاشان اتکا دارند. </a:t>
            </a:r>
            <a:endParaRPr lang="fa-IR" dirty="0" smtClean="0">
              <a:cs typeface="B Mitra" pitchFamily="2" charset="-78"/>
            </a:endParaRPr>
          </a:p>
          <a:p>
            <a:pPr marL="82296" indent="0" algn="justLow" rtl="1">
              <a:buNone/>
            </a:pPr>
            <a:r>
              <a:rPr lang="fa-IR" dirty="0" smtClean="0">
                <a:cs typeface="B Mitra" pitchFamily="2" charset="-78"/>
              </a:rPr>
              <a:t/>
            </a:r>
            <a:br>
              <a:rPr lang="fa-IR" dirty="0" smtClean="0">
                <a:cs typeface="B Mitra" pitchFamily="2" charset="-78"/>
              </a:rPr>
            </a:br>
            <a:endParaRPr lang="fa-IR" dirty="0">
              <a:cs typeface="B Mitra" pitchFamily="2" charset="-78"/>
            </a:endParaRPr>
          </a:p>
        </p:txBody>
      </p:sp>
    </p:spTree>
    <p:extLst>
      <p:ext uri="{BB962C8B-B14F-4D97-AF65-F5344CB8AC3E}">
        <p14:creationId xmlns:p14="http://schemas.microsoft.com/office/powerpoint/2010/main" val="2856078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 مقدمه</a:t>
            </a:r>
            <a:r>
              <a:rPr lang="en-US" dirty="0" smtClean="0"/>
              <a:t/>
            </a:r>
            <a:br>
              <a:rPr lang="en-US" dirty="0" smtClean="0"/>
            </a:br>
            <a:endParaRPr lang="fa-IR" dirty="0"/>
          </a:p>
        </p:txBody>
      </p:sp>
      <p:sp>
        <p:nvSpPr>
          <p:cNvPr id="3" name="Content Placeholder 2"/>
          <p:cNvSpPr>
            <a:spLocks noGrp="1"/>
          </p:cNvSpPr>
          <p:nvPr>
            <p:ph idx="1"/>
          </p:nvPr>
        </p:nvSpPr>
        <p:spPr>
          <a:xfrm>
            <a:off x="1259632" y="1000108"/>
            <a:ext cx="7731968" cy="5080017"/>
          </a:xfrm>
        </p:spPr>
        <p:txBody>
          <a:bodyPr>
            <a:noAutofit/>
          </a:bodyPr>
          <a:lstStyle/>
          <a:p>
            <a:pPr algn="justLow" rtl="1">
              <a:buNone/>
            </a:pPr>
            <a:r>
              <a:rPr lang="fa-IR" dirty="0" smtClean="0">
                <a:cs typeface="B Mitra" pitchFamily="2" charset="-78"/>
              </a:rPr>
              <a:t>  تعاریف بسیار زیادی از سیاست در سازمان وجود دارد. برخی از دیدگاه ها سیاست سازمانی را به عنوان استفاده از قدرت، برای نفوذ در فرایندهای تصمیم گیری و یا اطمینان حاصل کردن از آن که رهاوردهای یک وضعیت برای یک شخص قدرتمند مطلوب می باشند، تعبیر می کنند. همچنین سیاست در سازمان به عنوان فرایند ساخت ائتلاف برای دستیابی به کنترل بر روی یک موقعیت ، و تضمین یک رهاورد مثبت برای ائتلاف، تعریف شده است (</a:t>
            </a:r>
            <a:r>
              <a:rPr lang="en-US" dirty="0" smtClean="0">
                <a:cs typeface="B Mitra" pitchFamily="2" charset="-78"/>
              </a:rPr>
              <a:t>KACMAR &amp; FERRIS, </a:t>
            </a:r>
            <a:r>
              <a:rPr lang="fa-IR" dirty="0" smtClean="0">
                <a:cs typeface="B Mitra" pitchFamily="2" charset="-78"/>
              </a:rPr>
              <a:t>۱۹۹۳)</a:t>
            </a:r>
            <a:endParaRPr lang="en-US" dirty="0" smtClean="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dirty="0">
                <a:cs typeface="B Mitra" pitchFamily="2" charset="-78"/>
              </a:rPr>
              <a:t>تاکتیک‌های سیاسی</a:t>
            </a:r>
            <a:endParaRPr lang="fa-IR" dirty="0"/>
          </a:p>
        </p:txBody>
      </p:sp>
      <p:sp>
        <p:nvSpPr>
          <p:cNvPr id="3" name="Content Placeholder 2"/>
          <p:cNvSpPr>
            <a:spLocks noGrp="1"/>
          </p:cNvSpPr>
          <p:nvPr>
            <p:ph idx="1"/>
          </p:nvPr>
        </p:nvSpPr>
        <p:spPr/>
        <p:txBody>
          <a:bodyPr>
            <a:normAutofit fontScale="85000" lnSpcReduction="20000"/>
          </a:bodyPr>
          <a:lstStyle/>
          <a:p>
            <a:pPr marL="82296" indent="0" algn="justLow" rtl="1">
              <a:buNone/>
            </a:pPr>
            <a:r>
              <a:rPr lang="fa-IR" dirty="0" smtClean="0">
                <a:cs typeface="B Mitra" pitchFamily="2" charset="-78"/>
              </a:rPr>
              <a:t>ـ </a:t>
            </a:r>
            <a:r>
              <a:rPr lang="fa-IR" dirty="0" smtClean="0">
                <a:cs typeface="B Mitra" pitchFamily="2" charset="-78"/>
              </a:rPr>
              <a:t>ارتقای مخالفان: این امر ممکن است عجیب باشد اما راهی است برای حذف مخالف؛ کمک به رقیبان سیاسی او است</a:t>
            </a:r>
            <a:r>
              <a:rPr lang="fa-IR" dirty="0" smtClean="0">
                <a:cs typeface="B Mitra" pitchFamily="2" charset="-78"/>
              </a:rPr>
              <a:t>.</a:t>
            </a:r>
          </a:p>
          <a:p>
            <a:pPr marL="82296" indent="0" algn="justLow" rtl="1">
              <a:buNone/>
            </a:pPr>
            <a:r>
              <a:rPr lang="fa-IR" dirty="0" smtClean="0">
                <a:cs typeface="B Mitra" pitchFamily="2" charset="-78"/>
              </a:rPr>
              <a:t/>
            </a:r>
            <a:br>
              <a:rPr lang="fa-IR" dirty="0" smtClean="0">
                <a:cs typeface="B Mitra" pitchFamily="2" charset="-78"/>
              </a:rPr>
            </a:br>
            <a:r>
              <a:rPr lang="fa-IR" dirty="0" smtClean="0">
                <a:cs typeface="B Mitra" pitchFamily="2" charset="-78"/>
              </a:rPr>
              <a:t>ـ صف بودن: به گونه عملی درون هر سازمانی، برخی از پستها به شکلی دقیق، مرتبط با مأموریت اولیه سازمان یا پست‌های صفی می باشند، که در قلب سازمان هستند. در حالی که کارکنان ستادی ممکن است قدرت زیادی درون حیطه و قلمرو خودشان داشته باشند اما معمولاً کارکنان صفی هستند که در مباحث عمده‌، فرمان حمله را می دهند. کارکنان صفی نه تنها تصمیم‌های مهمتر را درون سازمان اتخاذ می کنند، بلکه احتمال بیشتری وجود دارد تا به پستهای سطح عالی ارتقا داده شوند. بنا براین یک راه برای کسب نفوذ درون یک سازمان، منصوب شدن یا منتقل شدن به یک پست صفی است. این امر، اغلب بصیرت، نفوذ و حرکت رو به بالای بیشتری را طلب می کند.</a:t>
            </a:r>
            <a:endParaRPr lang="fa-IR" dirty="0">
              <a:cs typeface="B Mitra" pitchFamily="2" charset="-78"/>
            </a:endParaRPr>
          </a:p>
        </p:txBody>
      </p:sp>
    </p:spTree>
    <p:extLst>
      <p:ext uri="{BB962C8B-B14F-4D97-AF65-F5344CB8AC3E}">
        <p14:creationId xmlns:p14="http://schemas.microsoft.com/office/powerpoint/2010/main" val="2758930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rtl="1"/>
            <a:r>
              <a:rPr lang="fa-IR" dirty="0" smtClean="0"/>
              <a:t>منابع</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4082692"/>
              </p:ext>
            </p:extLst>
          </p:nvPr>
        </p:nvGraphicFramePr>
        <p:xfrm>
          <a:off x="500034" y="1410973"/>
          <a:ext cx="8215369" cy="3577519"/>
        </p:xfrm>
        <a:graphic>
          <a:graphicData uri="http://schemas.openxmlformats.org/drawingml/2006/table">
            <a:tbl>
              <a:tblPr/>
              <a:tblGrid>
                <a:gridCol w="8215369"/>
              </a:tblGrid>
              <a:tr h="3044127">
                <a:tc>
                  <a:txBody>
                    <a:bodyPr/>
                    <a:lstStyle/>
                    <a:p>
                      <a:pPr algn="r" rtl="1"/>
                      <a:endParaRPr lang="fa-IR" sz="1300" dirty="0">
                        <a:solidFill>
                          <a:srgbClr val="222222"/>
                        </a:solidFill>
                        <a:cs typeface="B Mitra" pitchFamily="2" charset="-78"/>
                      </a:endParaRPr>
                    </a:p>
                  </a:txBody>
                  <a:tcPr marL="214297" marR="214297" marT="34288" marB="34288" anchor="ctr">
                    <a:lnL>
                      <a:noFill/>
                    </a:lnL>
                    <a:lnR>
                      <a:noFill/>
                    </a:lnR>
                    <a:lnT>
                      <a:noFill/>
                    </a:lnT>
                    <a:lnB>
                      <a:noFill/>
                    </a:lnB>
                  </a:tcPr>
                </a:tc>
              </a:tr>
              <a:tr h="209940">
                <a:tc>
                  <a:txBody>
                    <a:bodyPr/>
                    <a:lstStyle/>
                    <a:p>
                      <a:pPr algn="r" rtl="1"/>
                      <a:endParaRPr lang="fa-IR" sz="1300">
                        <a:cs typeface="B Mitra" pitchFamily="2" charset="-78"/>
                      </a:endParaRPr>
                    </a:p>
                  </a:txBody>
                  <a:tcPr marL="68575" marR="68575" marT="34288" marB="34288" anchor="ctr">
                    <a:lnL>
                      <a:noFill/>
                    </a:lnL>
                    <a:lnR>
                      <a:noFill/>
                    </a:lnR>
                    <a:lnT>
                      <a:noFill/>
                    </a:lnT>
                    <a:lnB>
                      <a:noFill/>
                    </a:lnB>
                  </a:tcPr>
                </a:tc>
              </a:tr>
              <a:tr h="204119">
                <a:tc>
                  <a:txBody>
                    <a:bodyPr/>
                    <a:lstStyle/>
                    <a:p>
                      <a:pPr algn="r" rtl="1"/>
                      <a:endParaRPr lang="fa-IR" sz="1300" b="0" i="0" dirty="0">
                        <a:solidFill>
                          <a:srgbClr val="000000"/>
                        </a:solidFill>
                        <a:latin typeface="Tahoma"/>
                        <a:cs typeface="B Mitra" pitchFamily="2" charset="-78"/>
                      </a:endParaRPr>
                    </a:p>
                  </a:txBody>
                  <a:tcPr marL="357162" marR="357162" marT="34288" marB="34288" anchor="ctr">
                    <a:lnL>
                      <a:noFill/>
                    </a:lnL>
                    <a:lnR>
                      <a:noFill/>
                    </a:lnR>
                    <a:lnT>
                      <a:noFill/>
                    </a:lnT>
                    <a:lnB>
                      <a:noFill/>
                    </a:lnB>
                  </a:tcPr>
                </a:tc>
              </a:tr>
            </a:tbl>
          </a:graphicData>
        </a:graphic>
      </p:graphicFrame>
      <p:sp>
        <p:nvSpPr>
          <p:cNvPr id="3" name="Rectangle 2"/>
          <p:cNvSpPr/>
          <p:nvPr/>
        </p:nvSpPr>
        <p:spPr>
          <a:xfrm>
            <a:off x="1187624" y="1340768"/>
            <a:ext cx="7776864" cy="3416320"/>
          </a:xfrm>
          <a:prstGeom prst="rect">
            <a:avLst/>
          </a:prstGeom>
        </p:spPr>
        <p:txBody>
          <a:bodyPr wrap="square">
            <a:spAutoFit/>
          </a:bodyPr>
          <a:lstStyle/>
          <a:p>
            <a:r>
              <a:rPr lang="fa-IR" dirty="0" smtClean="0">
                <a:solidFill>
                  <a:srgbClr val="222222"/>
                </a:solidFill>
                <a:cs typeface="B Mitra" pitchFamily="2" charset="-78"/>
              </a:rPr>
              <a:t>1- رضائیان</a:t>
            </a:r>
            <a:r>
              <a:rPr lang="fa-IR" dirty="0">
                <a:solidFill>
                  <a:srgbClr val="222222"/>
                </a:solidFill>
                <a:cs typeface="B Mitra" pitchFamily="2" charset="-78"/>
              </a:rPr>
              <a:t>، علی: (۱۳۸۳). مدیریت رفتار های سیاسی در سازمان ، انتشارات سمت، تهران </a:t>
            </a:r>
            <a:r>
              <a:rPr lang="fa-IR" dirty="0" smtClean="0">
                <a:solidFill>
                  <a:srgbClr val="222222"/>
                </a:solidFill>
                <a:cs typeface="B Mitra" pitchFamily="2" charset="-78"/>
              </a:rPr>
              <a:t>.</a:t>
            </a:r>
          </a:p>
          <a:p>
            <a:pPr algn="l" rtl="0"/>
            <a:r>
              <a:rPr lang="en-US" dirty="0" smtClean="0">
                <a:solidFill>
                  <a:srgbClr val="222222"/>
                </a:solidFill>
                <a:latin typeface="Times New Roman" pitchFamily="18" charset="0"/>
                <a:cs typeface="Times New Roman" pitchFamily="18" charset="0"/>
              </a:rPr>
              <a:t>2-Appelbaum </a:t>
            </a:r>
            <a:r>
              <a:rPr lang="en-US" dirty="0" err="1">
                <a:solidFill>
                  <a:srgbClr val="222222"/>
                </a:solidFill>
                <a:latin typeface="Times New Roman" pitchFamily="18" charset="0"/>
                <a:cs typeface="Times New Roman" pitchFamily="18" charset="0"/>
              </a:rPr>
              <a:t>H.Steven</a:t>
            </a:r>
            <a:r>
              <a:rPr lang="en-US" dirty="0">
                <a:solidFill>
                  <a:srgbClr val="222222"/>
                </a:solidFill>
                <a:latin typeface="Times New Roman" pitchFamily="18" charset="0"/>
                <a:cs typeface="Times New Roman" pitchFamily="18" charset="0"/>
              </a:rPr>
              <a:t> , Hughes Brent (</a:t>
            </a:r>
            <a:r>
              <a:rPr lang="fa-IR" dirty="0">
                <a:solidFill>
                  <a:srgbClr val="222222"/>
                </a:solidFill>
                <a:latin typeface="Times New Roman" pitchFamily="18" charset="0"/>
                <a:cs typeface="Times New Roman" pitchFamily="18" charset="0"/>
              </a:rPr>
              <a:t>۱۹۹۸)."</a:t>
            </a:r>
            <a:r>
              <a:rPr lang="en-US" dirty="0">
                <a:solidFill>
                  <a:srgbClr val="222222"/>
                </a:solidFill>
                <a:latin typeface="Times New Roman" pitchFamily="18" charset="0"/>
                <a:cs typeface="Times New Roman" pitchFamily="18" charset="0"/>
              </a:rPr>
              <a:t>Ingratiation as a Political Tactic: effects within the organization "Management Decision , </a:t>
            </a:r>
            <a:r>
              <a:rPr lang="fa-IR" dirty="0">
                <a:solidFill>
                  <a:srgbClr val="222222"/>
                </a:solidFill>
                <a:latin typeface="Times New Roman" pitchFamily="18" charset="0"/>
                <a:cs typeface="Times New Roman" pitchFamily="18" charset="0"/>
              </a:rPr>
              <a:t>۳۶/۲ , </a:t>
            </a:r>
            <a:r>
              <a:rPr lang="en-US" dirty="0" smtClean="0">
                <a:solidFill>
                  <a:srgbClr val="222222"/>
                </a:solidFill>
                <a:latin typeface="Times New Roman" pitchFamily="18" charset="0"/>
                <a:cs typeface="Times New Roman" pitchFamily="18" charset="0"/>
              </a:rPr>
              <a:t> </a:t>
            </a:r>
            <a:r>
              <a:rPr lang="fa-IR" dirty="0" smtClean="0">
                <a:solidFill>
                  <a:srgbClr val="222222"/>
                </a:solidFill>
                <a:latin typeface="Times New Roman" pitchFamily="18" charset="0"/>
                <a:cs typeface="Times New Roman" pitchFamily="18" charset="0"/>
              </a:rPr>
              <a:t>۸۵-۹۵.</a:t>
            </a:r>
            <a:endParaRPr lang="en-US" dirty="0" smtClean="0">
              <a:solidFill>
                <a:srgbClr val="222222"/>
              </a:solidFill>
              <a:latin typeface="Times New Roman" pitchFamily="18" charset="0"/>
              <a:cs typeface="Times New Roman" pitchFamily="18" charset="0"/>
            </a:endParaRPr>
          </a:p>
          <a:p>
            <a:pPr algn="l" rtl="0"/>
            <a:r>
              <a:rPr lang="en-US" dirty="0" smtClean="0">
                <a:solidFill>
                  <a:srgbClr val="222222"/>
                </a:solidFill>
                <a:latin typeface="Times New Roman" pitchFamily="18" charset="0"/>
                <a:cs typeface="Times New Roman" pitchFamily="18" charset="0"/>
              </a:rPr>
              <a:t>3-</a:t>
            </a:r>
            <a:r>
              <a:rPr lang="fa-IR" dirty="0" smtClean="0">
                <a:solidFill>
                  <a:srgbClr val="222222"/>
                </a:solidFill>
                <a:latin typeface="Times New Roman" pitchFamily="18" charset="0"/>
                <a:cs typeface="Times New Roman" pitchFamily="18" charset="0"/>
              </a:rPr>
              <a:t> </a:t>
            </a:r>
            <a:r>
              <a:rPr lang="en-US" dirty="0">
                <a:solidFill>
                  <a:srgbClr val="222222"/>
                </a:solidFill>
                <a:latin typeface="Times New Roman" pitchFamily="18" charset="0"/>
                <a:cs typeface="Times New Roman" pitchFamily="18" charset="0"/>
              </a:rPr>
              <a:t>Ferris , </a:t>
            </a:r>
            <a:r>
              <a:rPr lang="en-US" dirty="0" err="1">
                <a:solidFill>
                  <a:srgbClr val="222222"/>
                </a:solidFill>
                <a:latin typeface="Times New Roman" pitchFamily="18" charset="0"/>
                <a:cs typeface="Times New Roman" pitchFamily="18" charset="0"/>
              </a:rPr>
              <a:t>Gerald.R</a:t>
            </a:r>
            <a:r>
              <a:rPr lang="en-US" dirty="0">
                <a:solidFill>
                  <a:srgbClr val="222222"/>
                </a:solidFill>
                <a:latin typeface="Times New Roman" pitchFamily="18" charset="0"/>
                <a:cs typeface="Times New Roman" pitchFamily="18" charset="0"/>
              </a:rPr>
              <a:t> ,</a:t>
            </a:r>
            <a:r>
              <a:rPr lang="en-US" dirty="0" err="1">
                <a:solidFill>
                  <a:srgbClr val="222222"/>
                </a:solidFill>
                <a:latin typeface="Times New Roman" pitchFamily="18" charset="0"/>
                <a:cs typeface="Times New Roman" pitchFamily="18" charset="0"/>
              </a:rPr>
              <a:t>Dvidson</a:t>
            </a:r>
            <a:r>
              <a:rPr lang="en-US" dirty="0">
                <a:solidFill>
                  <a:srgbClr val="222222"/>
                </a:solidFill>
                <a:latin typeface="Times New Roman" pitchFamily="18" charset="0"/>
                <a:cs typeface="Times New Roman" pitchFamily="18" charset="0"/>
              </a:rPr>
              <a:t> ,Sherry L. , </a:t>
            </a:r>
            <a:r>
              <a:rPr lang="en-US" dirty="0" err="1">
                <a:solidFill>
                  <a:srgbClr val="222222"/>
                </a:solidFill>
                <a:latin typeface="Times New Roman" pitchFamily="18" charset="0"/>
                <a:cs typeface="Times New Roman" pitchFamily="18" charset="0"/>
              </a:rPr>
              <a:t>Perrewe</a:t>
            </a:r>
            <a:r>
              <a:rPr lang="en-US" dirty="0">
                <a:solidFill>
                  <a:srgbClr val="222222"/>
                </a:solidFill>
                <a:latin typeface="Times New Roman" pitchFamily="18" charset="0"/>
                <a:cs typeface="Times New Roman" pitchFamily="18" charset="0"/>
              </a:rPr>
              <a:t> , Pamela </a:t>
            </a:r>
            <a:r>
              <a:rPr lang="fa-IR" dirty="0" smtClean="0">
                <a:solidFill>
                  <a:srgbClr val="222222"/>
                </a:solidFill>
                <a:latin typeface="Times New Roman" pitchFamily="18" charset="0"/>
                <a:cs typeface="Times New Roman" pitchFamily="18" charset="0"/>
              </a:rPr>
              <a:t>۲۰۰۵</a:t>
            </a:r>
            <a:r>
              <a:rPr lang="en-US" dirty="0" smtClean="0">
                <a:solidFill>
                  <a:srgbClr val="222222"/>
                </a:solidFill>
                <a:latin typeface="Times New Roman" pitchFamily="18" charset="0"/>
                <a:cs typeface="Times New Roman" pitchFamily="18" charset="0"/>
              </a:rPr>
              <a:t> </a:t>
            </a:r>
            <a:r>
              <a:rPr lang="fa-IR" dirty="0" smtClean="0">
                <a:solidFill>
                  <a:srgbClr val="222222"/>
                </a:solidFill>
                <a:latin typeface="Times New Roman" pitchFamily="18" charset="0"/>
                <a:cs typeface="Times New Roman" pitchFamily="18" charset="0"/>
              </a:rPr>
              <a:t>) </a:t>
            </a:r>
            <a:r>
              <a:rPr lang="en-US" dirty="0" smtClean="0">
                <a:solidFill>
                  <a:srgbClr val="222222"/>
                </a:solidFill>
                <a:latin typeface="Times New Roman" pitchFamily="18" charset="0"/>
                <a:cs typeface="Times New Roman" pitchFamily="18" charset="0"/>
              </a:rPr>
              <a:t>Political </a:t>
            </a:r>
            <a:r>
              <a:rPr lang="en-US" dirty="0">
                <a:solidFill>
                  <a:srgbClr val="222222"/>
                </a:solidFill>
                <a:latin typeface="Times New Roman" pitchFamily="18" charset="0"/>
                <a:cs typeface="Times New Roman" pitchFamily="18" charset="0"/>
              </a:rPr>
              <a:t>Skill at </a:t>
            </a:r>
            <a:r>
              <a:rPr lang="en-US" dirty="0" smtClean="0">
                <a:solidFill>
                  <a:srgbClr val="222222"/>
                </a:solidFill>
                <a:latin typeface="Times New Roman" pitchFamily="18" charset="0"/>
                <a:cs typeface="Times New Roman" pitchFamily="18" charset="0"/>
              </a:rPr>
              <a:t>Work)</a:t>
            </a:r>
          </a:p>
          <a:p>
            <a:pPr algn="l" rtl="0"/>
            <a:r>
              <a:rPr lang="en-US" dirty="0" smtClean="0">
                <a:solidFill>
                  <a:srgbClr val="222222"/>
                </a:solidFill>
                <a:latin typeface="Times New Roman" pitchFamily="18" charset="0"/>
                <a:cs typeface="Times New Roman" pitchFamily="18" charset="0"/>
              </a:rPr>
              <a:t>4- </a:t>
            </a:r>
            <a:r>
              <a:rPr lang="en-US" dirty="0" err="1">
                <a:solidFill>
                  <a:srgbClr val="222222"/>
                </a:solidFill>
                <a:latin typeface="Times New Roman" pitchFamily="18" charset="0"/>
                <a:cs typeface="Times New Roman" pitchFamily="18" charset="0"/>
              </a:rPr>
              <a:t>Dubrin</a:t>
            </a:r>
            <a:r>
              <a:rPr lang="en-US" dirty="0">
                <a:solidFill>
                  <a:srgbClr val="222222"/>
                </a:solidFill>
                <a:latin typeface="Times New Roman" pitchFamily="18" charset="0"/>
                <a:cs typeface="Times New Roman" pitchFamily="18" charset="0"/>
              </a:rPr>
              <a:t>, Andrew </a:t>
            </a:r>
            <a:r>
              <a:rPr lang="en-US" dirty="0" smtClean="0">
                <a:solidFill>
                  <a:srgbClr val="222222"/>
                </a:solidFill>
                <a:latin typeface="Times New Roman" pitchFamily="18" charset="0"/>
                <a:cs typeface="Times New Roman" pitchFamily="18" charset="0"/>
              </a:rPr>
              <a:t>The </a:t>
            </a:r>
            <a:r>
              <a:rPr lang="en-US" dirty="0">
                <a:solidFill>
                  <a:srgbClr val="222222"/>
                </a:solidFill>
                <a:latin typeface="Times New Roman" pitchFamily="18" charset="0"/>
                <a:cs typeface="Times New Roman" pitchFamily="18" charset="0"/>
              </a:rPr>
              <a:t>Interactive Effects of Pro-political behavior and politics perception on job satisfaction and affective commitment” , Journal of applied social psychology , </a:t>
            </a:r>
            <a:r>
              <a:rPr lang="en-US" dirty="0" err="1">
                <a:solidFill>
                  <a:srgbClr val="222222"/>
                </a:solidFill>
                <a:latin typeface="Times New Roman" pitchFamily="18" charset="0"/>
                <a:cs typeface="Times New Roman" pitchFamily="18" charset="0"/>
              </a:rPr>
              <a:t>vol</a:t>
            </a:r>
            <a:r>
              <a:rPr lang="en-US" dirty="0">
                <a:solidFill>
                  <a:srgbClr val="222222"/>
                </a:solidFill>
                <a:latin typeface="Times New Roman" pitchFamily="18" charset="0"/>
                <a:cs typeface="Times New Roman" pitchFamily="18" charset="0"/>
              </a:rPr>
              <a:t> </a:t>
            </a:r>
            <a:r>
              <a:rPr lang="fa-IR" dirty="0">
                <a:solidFill>
                  <a:srgbClr val="222222"/>
                </a:solidFill>
                <a:latin typeface="Times New Roman" pitchFamily="18" charset="0"/>
                <a:cs typeface="Times New Roman" pitchFamily="18" charset="0"/>
              </a:rPr>
              <a:t>۳۳, </a:t>
            </a:r>
            <a:r>
              <a:rPr lang="en-US" dirty="0">
                <a:solidFill>
                  <a:srgbClr val="222222"/>
                </a:solidFill>
                <a:latin typeface="Times New Roman" pitchFamily="18" charset="0"/>
                <a:cs typeface="Times New Roman" pitchFamily="18" charset="0"/>
              </a:rPr>
              <a:t>issue </a:t>
            </a:r>
            <a:r>
              <a:rPr lang="fa-IR" dirty="0">
                <a:solidFill>
                  <a:srgbClr val="222222"/>
                </a:solidFill>
                <a:latin typeface="Times New Roman" pitchFamily="18" charset="0"/>
                <a:cs typeface="Times New Roman" pitchFamily="18" charset="0"/>
              </a:rPr>
              <a:t>۷. </a:t>
            </a:r>
            <a:endParaRPr lang="en-US" dirty="0" smtClean="0">
              <a:solidFill>
                <a:srgbClr val="222222"/>
              </a:solidFill>
              <a:latin typeface="Times New Roman" pitchFamily="18" charset="0"/>
              <a:cs typeface="Times New Roman" pitchFamily="18" charset="0"/>
            </a:endParaRPr>
          </a:p>
          <a:p>
            <a:pPr algn="l" rtl="0"/>
            <a:r>
              <a:rPr lang="en-US" dirty="0" smtClean="0">
                <a:solidFill>
                  <a:srgbClr val="222222"/>
                </a:solidFill>
                <a:latin typeface="Times New Roman" pitchFamily="18" charset="0"/>
                <a:cs typeface="Times New Roman" pitchFamily="18" charset="0"/>
              </a:rPr>
              <a:t>5-</a:t>
            </a:r>
            <a:r>
              <a:rPr lang="fa-IR" dirty="0" smtClean="0">
                <a:solidFill>
                  <a:srgbClr val="222222"/>
                </a:solidFill>
                <a:latin typeface="Times New Roman" pitchFamily="18" charset="0"/>
                <a:cs typeface="Times New Roman" pitchFamily="18" charset="0"/>
              </a:rPr>
              <a:t> </a:t>
            </a:r>
            <a:r>
              <a:rPr lang="en-US" dirty="0" err="1">
                <a:solidFill>
                  <a:srgbClr val="222222"/>
                </a:solidFill>
                <a:latin typeface="Times New Roman" pitchFamily="18" charset="0"/>
                <a:cs typeface="Times New Roman" pitchFamily="18" charset="0"/>
              </a:rPr>
              <a:t>Kacmar</a:t>
            </a:r>
            <a:r>
              <a:rPr lang="en-US" dirty="0">
                <a:solidFill>
                  <a:srgbClr val="222222"/>
                </a:solidFill>
                <a:latin typeface="Times New Roman" pitchFamily="18" charset="0"/>
                <a:cs typeface="Times New Roman" pitchFamily="18" charset="0"/>
              </a:rPr>
              <a:t> K . Michele , Ferris Gerald (</a:t>
            </a:r>
            <a:r>
              <a:rPr lang="fa-IR" dirty="0">
                <a:solidFill>
                  <a:srgbClr val="222222"/>
                </a:solidFill>
                <a:latin typeface="Times New Roman" pitchFamily="18" charset="0"/>
                <a:cs typeface="Times New Roman" pitchFamily="18" charset="0"/>
              </a:rPr>
              <a:t>۱۹۹۳) . “ </a:t>
            </a:r>
            <a:r>
              <a:rPr lang="en-US" dirty="0">
                <a:solidFill>
                  <a:srgbClr val="222222"/>
                </a:solidFill>
                <a:latin typeface="Times New Roman" pitchFamily="18" charset="0"/>
                <a:cs typeface="Times New Roman" pitchFamily="18" charset="0"/>
              </a:rPr>
              <a:t>Politics at Work : Sharpening the focus of political behavior in organization “, Business Horizon , July- August. </a:t>
            </a:r>
            <a:endParaRPr lang="en-US" dirty="0" smtClean="0">
              <a:solidFill>
                <a:srgbClr val="222222"/>
              </a:solidFill>
              <a:latin typeface="Times New Roman" pitchFamily="18" charset="0"/>
              <a:cs typeface="Times New Roman" pitchFamily="18" charset="0"/>
            </a:endParaRPr>
          </a:p>
          <a:p>
            <a:pPr algn="l" rtl="0"/>
            <a:r>
              <a:rPr lang="en-US" dirty="0" smtClean="0">
                <a:solidFill>
                  <a:srgbClr val="222222"/>
                </a:solidFill>
                <a:latin typeface="Times New Roman" pitchFamily="18" charset="0"/>
                <a:cs typeface="Times New Roman" pitchFamily="18" charset="0"/>
              </a:rPr>
              <a:t>6- </a:t>
            </a:r>
            <a:r>
              <a:rPr lang="en-US" dirty="0" err="1">
                <a:solidFill>
                  <a:srgbClr val="222222"/>
                </a:solidFill>
                <a:latin typeface="Times New Roman" pitchFamily="18" charset="0"/>
                <a:cs typeface="Times New Roman" pitchFamily="18" charset="0"/>
              </a:rPr>
              <a:t>Wickenberg</a:t>
            </a:r>
            <a:r>
              <a:rPr lang="en-US" dirty="0">
                <a:solidFill>
                  <a:srgbClr val="222222"/>
                </a:solidFill>
                <a:latin typeface="Times New Roman" pitchFamily="18" charset="0"/>
                <a:cs typeface="Times New Roman" pitchFamily="18" charset="0"/>
              </a:rPr>
              <a:t> Jan , </a:t>
            </a:r>
            <a:r>
              <a:rPr lang="en-US" dirty="0" err="1">
                <a:solidFill>
                  <a:srgbClr val="222222"/>
                </a:solidFill>
                <a:latin typeface="Times New Roman" pitchFamily="18" charset="0"/>
                <a:cs typeface="Times New Roman" pitchFamily="18" charset="0"/>
              </a:rPr>
              <a:t>Kylen</a:t>
            </a:r>
            <a:r>
              <a:rPr lang="en-US" dirty="0">
                <a:solidFill>
                  <a:srgbClr val="222222"/>
                </a:solidFill>
                <a:latin typeface="Times New Roman" pitchFamily="18" charset="0"/>
                <a:cs typeface="Times New Roman" pitchFamily="18" charset="0"/>
              </a:rPr>
              <a:t> Sven(</a:t>
            </a:r>
            <a:r>
              <a:rPr lang="fa-IR" dirty="0">
                <a:solidFill>
                  <a:srgbClr val="222222"/>
                </a:solidFill>
                <a:latin typeface="Times New Roman" pitchFamily="18" charset="0"/>
                <a:cs typeface="Times New Roman" pitchFamily="18" charset="0"/>
              </a:rPr>
              <a:t>۲۰۰۴).”</a:t>
            </a:r>
            <a:r>
              <a:rPr lang="en-US" dirty="0">
                <a:solidFill>
                  <a:srgbClr val="222222"/>
                </a:solidFill>
                <a:latin typeface="Times New Roman" pitchFamily="18" charset="0"/>
                <a:cs typeface="Times New Roman" pitchFamily="18" charset="0"/>
              </a:rPr>
              <a:t>How Frequent is Organizational </a:t>
            </a:r>
            <a:br>
              <a:rPr lang="en-US" dirty="0">
                <a:solidFill>
                  <a:srgbClr val="222222"/>
                </a:solidFill>
                <a:latin typeface="Times New Roman" pitchFamily="18" charset="0"/>
                <a:cs typeface="Times New Roman" pitchFamily="18" charset="0"/>
              </a:rPr>
            </a:br>
            <a:r>
              <a:rPr lang="en-US" dirty="0">
                <a:solidFill>
                  <a:srgbClr val="222222"/>
                </a:solidFill>
                <a:latin typeface="Times New Roman" pitchFamily="18" charset="0"/>
                <a:cs typeface="Times New Roman" pitchFamily="18" charset="0"/>
              </a:rPr>
              <a:t>Political Behavior? </a:t>
            </a:r>
            <a:r>
              <a:rPr lang="en-US" dirty="0" err="1">
                <a:solidFill>
                  <a:srgbClr val="222222"/>
                </a:solidFill>
                <a:latin typeface="Times New Roman" pitchFamily="18" charset="0"/>
                <a:cs typeface="Times New Roman" pitchFamily="18" charset="0"/>
              </a:rPr>
              <a:t>Fenix</a:t>
            </a:r>
            <a:r>
              <a:rPr lang="en-US" dirty="0">
                <a:solidFill>
                  <a:srgbClr val="222222"/>
                </a:solidFill>
                <a:latin typeface="Times New Roman" pitchFamily="18" charset="0"/>
                <a:cs typeface="Times New Roman" pitchFamily="18" charset="0"/>
              </a:rPr>
              <a:t> WP , </a:t>
            </a:r>
            <a:r>
              <a:rPr lang="fa-IR" dirty="0">
                <a:solidFill>
                  <a:srgbClr val="222222"/>
                </a:solidFill>
                <a:latin typeface="Times New Roman" pitchFamily="18" charset="0"/>
                <a:cs typeface="Times New Roman" pitchFamily="18" charset="0"/>
              </a:rPr>
              <a:t>۲۷.</a:t>
            </a:r>
            <a:endParaRPr lang="fa-IR" dirty="0">
              <a:solidFill>
                <a:srgbClr val="22222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itchFamily="2" charset="-78"/>
              </a:rPr>
              <a:t>تعریف و حوزه رفتار سیاسی در سازمان</a:t>
            </a:r>
            <a:endParaRPr lang="fa-IR" dirty="0"/>
          </a:p>
        </p:txBody>
      </p:sp>
      <p:sp>
        <p:nvSpPr>
          <p:cNvPr id="3" name="Content Placeholder 2"/>
          <p:cNvSpPr>
            <a:spLocks noGrp="1"/>
          </p:cNvSpPr>
          <p:nvPr>
            <p:ph idx="1"/>
          </p:nvPr>
        </p:nvSpPr>
        <p:spPr/>
        <p:txBody>
          <a:bodyPr>
            <a:normAutofit fontScale="92500" lnSpcReduction="10000"/>
          </a:bodyPr>
          <a:lstStyle/>
          <a:p>
            <a:pPr marL="82296" indent="0" algn="justLow" rtl="1">
              <a:buNone/>
            </a:pPr>
            <a:r>
              <a:rPr lang="fa-IR" dirty="0" smtClean="0">
                <a:cs typeface="B Nazanin" pitchFamily="2" charset="-78"/>
              </a:rPr>
              <a:t>پفر </a:t>
            </a:r>
            <a:r>
              <a:rPr lang="fa-IR" dirty="0" smtClean="0">
                <a:cs typeface="B Nazanin" pitchFamily="2" charset="-78"/>
              </a:rPr>
              <a:t>سیاست سازمانی را این گونه تعریف می کند: به فعالیت های درون سازمانها برای اکتساب، گسترش و به کار‌گیری قدرت و سایر منابع، برای به دست آوردن رهاوردهایی ترجیح داده شده در یک وضعیتی که در آن عدم اطمینان یا عدم توافق در ارتباط با انتخابها (گزینه ها) وجود دارد، اطلاق می گردد</a:t>
            </a:r>
            <a:r>
              <a:rPr lang="fa-IR" dirty="0" smtClean="0">
                <a:cs typeface="B Nazanin" pitchFamily="2" charset="-78"/>
              </a:rPr>
              <a:t>.</a:t>
            </a:r>
          </a:p>
          <a:p>
            <a:pPr marL="82296" indent="0" algn="justLow" rtl="1">
              <a:buNone/>
            </a:pPr>
            <a:r>
              <a:rPr lang="fa-IR" dirty="0" smtClean="0">
                <a:cs typeface="B Nazanin" pitchFamily="2" charset="-78"/>
              </a:rPr>
              <a:t> </a:t>
            </a:r>
            <a:r>
              <a:rPr lang="fa-IR" dirty="0" smtClean="0">
                <a:cs typeface="B Nazanin" pitchFamily="2" charset="-78"/>
              </a:rPr>
              <a:t>واژه سیاست به طور تلویحی تا اندازه‌ای منفی است. بنابراین پفر بر این باور است که افراد می کوشند تا ابزارهایی را به کار گیرند تا هدفهایی را به دست آورند که توسط سازمان مجاز نمی باشد</a:t>
            </a:r>
            <a:r>
              <a:rPr lang="fa-IR" dirty="0" smtClean="0">
                <a:cs typeface="B Nazanin" pitchFamily="2" charset="-78"/>
              </a:rPr>
              <a:t>.</a:t>
            </a:r>
          </a:p>
          <a:p>
            <a:pPr marL="82296" indent="0" algn="justLow" rtl="1">
              <a:buNone/>
            </a:pPr>
            <a:r>
              <a:rPr lang="fa-IR" dirty="0" smtClean="0">
                <a:cs typeface="B Nazanin" pitchFamily="2" charset="-78"/>
              </a:rPr>
              <a:t>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itchFamily="2" charset="-78"/>
              </a:rPr>
              <a:t>تعریف و حوزه رفتار سیاسی در سازمان</a:t>
            </a:r>
            <a:endParaRPr lang="fa-IR" dirty="0"/>
          </a:p>
        </p:txBody>
      </p:sp>
      <p:sp>
        <p:nvSpPr>
          <p:cNvPr id="3" name="Content Placeholder 2"/>
          <p:cNvSpPr>
            <a:spLocks noGrp="1"/>
          </p:cNvSpPr>
          <p:nvPr>
            <p:ph idx="1"/>
          </p:nvPr>
        </p:nvSpPr>
        <p:spPr/>
        <p:txBody>
          <a:bodyPr>
            <a:normAutofit fontScale="85000" lnSpcReduction="10000"/>
          </a:bodyPr>
          <a:lstStyle/>
          <a:p>
            <a:pPr marL="82296" indent="0" algn="justLow" rtl="1">
              <a:buNone/>
            </a:pPr>
            <a:r>
              <a:rPr lang="fa-IR" dirty="0" smtClean="0">
                <a:cs typeface="B Nazanin" pitchFamily="2" charset="-78"/>
              </a:rPr>
              <a:t>در </a:t>
            </a:r>
            <a:r>
              <a:rPr lang="fa-IR" dirty="0" smtClean="0">
                <a:cs typeface="B Nazanin" pitchFamily="2" charset="-78"/>
              </a:rPr>
              <a:t>واقع، رفتار سیاسی آن گونه که ما آن را تعریف می کنیم کاملاً طبیعی است ؛ زیرا قدرت به گونه ذاتی منفی نیست. با وجود این بیشتر مدیران برای اجازه دادن به محیط کاری با ویژگی سیاسی، مردد هستند. سیاست سازمانی، اقدامات آگاهانه نفوذ، برای ارتقا یا حفاظت از نفع شخصی افراد یا گروه ها را در بر می گیرد. به سیاست سازمانی برای سازمان، اغلب به صورت غیر کار کردی نگریسته می شود. باید توجه شود که این تعریف از سیاست سازمانی بیان می کند که سیاست سازمانی می‌تواند برای اعضای یک سازمان و یا خود سازمان مفید باشد. رفتارهای سیاسی در سازمان شامل اعمال آگاهانه ای است که برای نفوذ توسط افراد یا گروهها به منظور دستیابی یا حفاظت از منافع خود به هنگام وجود راه حلهای متضاد صورت می‌گیرد(رضائیان،۱۳۸۳). </a:t>
            </a:r>
            <a:endParaRPr lang="fa-IR" dirty="0">
              <a:cs typeface="B Nazanin" pitchFamily="2" charset="-78"/>
            </a:endParaRPr>
          </a:p>
        </p:txBody>
      </p:sp>
    </p:spTree>
    <p:extLst>
      <p:ext uri="{BB962C8B-B14F-4D97-AF65-F5344CB8AC3E}">
        <p14:creationId xmlns:p14="http://schemas.microsoft.com/office/powerpoint/2010/main" val="700836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cs typeface="B Nazanin" pitchFamily="2" charset="-78"/>
              </a:rPr>
              <a:t>پیش زمینه های وقوع رفتار سیاسی در سازمان </a:t>
            </a:r>
            <a:endParaRPr lang="fa-IR" dirty="0"/>
          </a:p>
        </p:txBody>
      </p:sp>
      <p:sp>
        <p:nvSpPr>
          <p:cNvPr id="3" name="Content Placeholder 2"/>
          <p:cNvSpPr>
            <a:spLocks noGrp="1"/>
          </p:cNvSpPr>
          <p:nvPr>
            <p:ph idx="1"/>
          </p:nvPr>
        </p:nvSpPr>
        <p:spPr/>
        <p:txBody>
          <a:bodyPr>
            <a:noAutofit/>
          </a:bodyPr>
          <a:lstStyle/>
          <a:p>
            <a:pPr marL="82296" indent="0" algn="justLow" rtl="1">
              <a:buNone/>
            </a:pPr>
            <a:r>
              <a:rPr lang="fa-IR" sz="2800" dirty="0" smtClean="0">
                <a:cs typeface="B Nazanin" pitchFamily="2" charset="-78"/>
              </a:rPr>
              <a:t>حضور </a:t>
            </a:r>
            <a:r>
              <a:rPr lang="fa-IR" sz="2800" dirty="0" smtClean="0">
                <a:cs typeface="B Nazanin" pitchFamily="2" charset="-78"/>
              </a:rPr>
              <a:t>ویژگیهای شخصی معینی، نظیر: جنسیت و ماکیاولی گری (انجام هر کاری برای موفقیت) ممکن است که توان بالقوه برای درگیری در رفتار سیاسی را افزایش دهد. اما محیطی که در آن افراد تعامل دارند نیز یک عامل اثر گذاری قوی است</a:t>
            </a:r>
            <a:r>
              <a:rPr lang="fa-IR" sz="2800" dirty="0" smtClean="0">
                <a:cs typeface="B Nazanin" pitchFamily="2" charset="-78"/>
              </a:rPr>
              <a:t>.</a:t>
            </a:r>
          </a:p>
          <a:p>
            <a:pPr marL="82296" indent="0" algn="justLow" rtl="1">
              <a:buNone/>
            </a:pPr>
            <a:r>
              <a:rPr lang="fa-IR" sz="2800" dirty="0" smtClean="0">
                <a:cs typeface="B Nazanin" pitchFamily="2" charset="-78"/>
              </a:rPr>
              <a:t> </a:t>
            </a:r>
            <a:r>
              <a:rPr lang="fa-IR" sz="2800" dirty="0" smtClean="0">
                <a:cs typeface="B Nazanin" pitchFamily="2" charset="-78"/>
              </a:rPr>
              <a:t>برای مثال: اگر افراد احساس کنند که قادر خواهند بود تا رهاورد ارزشمندی را از راه درگیری در رفتار سیاسی فراهم کنند، ممکن است که آنها بیشتر تمایل داشته باشند تا از خود رفتار سیاسی بروز دهند. فعالیت سیاسی در سازمانهایی که به افرادی که درگیر رفتار سیاسی می شوند، پاداش داده می شود، بالا خواهد بود. </a:t>
            </a:r>
            <a:endParaRPr lang="fa-IR" sz="2800" dirty="0" smtClean="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cs typeface="B Nazanin" pitchFamily="2" charset="-78"/>
              </a:rPr>
              <a:t>پیش زمینه های وقوع رفتار سیاسی در سازمان </a:t>
            </a:r>
            <a:endParaRPr lang="fa-IR" dirty="0"/>
          </a:p>
        </p:txBody>
      </p:sp>
      <p:sp>
        <p:nvSpPr>
          <p:cNvPr id="3" name="Content Placeholder 2"/>
          <p:cNvSpPr>
            <a:spLocks noGrp="1"/>
          </p:cNvSpPr>
          <p:nvPr>
            <p:ph idx="1"/>
          </p:nvPr>
        </p:nvSpPr>
        <p:spPr>
          <a:xfrm>
            <a:off x="1331640" y="1268760"/>
            <a:ext cx="7498080" cy="5589240"/>
          </a:xfrm>
        </p:spPr>
        <p:txBody>
          <a:bodyPr>
            <a:noAutofit/>
          </a:bodyPr>
          <a:lstStyle/>
          <a:p>
            <a:pPr marL="82296" indent="0" algn="justLow" rtl="1">
              <a:buNone/>
            </a:pPr>
            <a:r>
              <a:rPr lang="fa-IR" sz="2800" dirty="0" smtClean="0">
                <a:cs typeface="B Nazanin" pitchFamily="2" charset="-78"/>
              </a:rPr>
              <a:t>سازمانها </a:t>
            </a:r>
            <a:r>
              <a:rPr lang="fa-IR" sz="2800" dirty="0" smtClean="0">
                <a:cs typeface="B Nazanin" pitchFamily="2" charset="-78"/>
              </a:rPr>
              <a:t>می‌توانند رفتار سیاسی در راههای مختلف را پاداش دهند، برای مثال: زمانی که پاداشهای فردی تنها نوع پاداش ارائه شده توسط سازمان باشد، رفتارهای فردی نیز افزایش خواهد یافت. بنابراین برای دستیابی به بخشی از این پاداشها، برخی از افراد ممکن است که اقدامات سیاسی را بر گزینند. اگر اقدامات سیاسی افراد پاداشهای مورد نظر آنها را درپی داشته باشد به احتمال زیاد آنها در آینده به میزان بیشتری از اقدامات سیاسی استفاده خواهند کرد؛ به گونه ای که سازمانها می توانند محیطی را بنیان نهند که از راه آن، نه تنها فعالیت سیاسی را تقویت می کنند بلکه پاداش نیز داده می‌شود. سازمانها از راه ارائه قوانین کم و خط مشی هایی برای راهنمایی، درگیری در رفتار سیاسی را برای کار کنان ساده تر می سازند. در نبود قوانین ویژه برای تشریح چگونگی اقدام، فعالیت سیاسی احتمالاً بیشتر رخ خواهد داد.</a:t>
            </a:r>
            <a:endParaRPr lang="fa-IR" sz="2800" dirty="0">
              <a:cs typeface="B Nazanin" pitchFamily="2" charset="-78"/>
            </a:endParaRPr>
          </a:p>
        </p:txBody>
      </p:sp>
    </p:spTree>
    <p:extLst>
      <p:ext uri="{BB962C8B-B14F-4D97-AF65-F5344CB8AC3E}">
        <p14:creationId xmlns:p14="http://schemas.microsoft.com/office/powerpoint/2010/main" val="3152434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itchFamily="2" charset="-78"/>
              </a:rPr>
              <a:t>ماهیت رفتار سیاسی</a:t>
            </a:r>
            <a:endParaRPr lang="fa-IR" dirty="0"/>
          </a:p>
        </p:txBody>
      </p:sp>
      <p:sp>
        <p:nvSpPr>
          <p:cNvPr id="3" name="Content Placeholder 2"/>
          <p:cNvSpPr>
            <a:spLocks noGrp="1"/>
          </p:cNvSpPr>
          <p:nvPr>
            <p:ph idx="1"/>
          </p:nvPr>
        </p:nvSpPr>
        <p:spPr/>
        <p:txBody>
          <a:bodyPr>
            <a:normAutofit/>
          </a:bodyPr>
          <a:lstStyle/>
          <a:p>
            <a:pPr marL="82296" indent="0" algn="justLow" rtl="1">
              <a:buNone/>
            </a:pPr>
            <a:r>
              <a:rPr lang="fa-IR" dirty="0" smtClean="0">
                <a:cs typeface="B Nazanin" pitchFamily="2" charset="-78"/>
              </a:rPr>
              <a:t>یکی </a:t>
            </a:r>
            <a:r>
              <a:rPr lang="fa-IR" dirty="0" smtClean="0">
                <a:cs typeface="B Nazanin" pitchFamily="2" charset="-78"/>
              </a:rPr>
              <a:t>از جالبترین واقعیتهای سیاست در سازمان، ماهیت دو جانبه بودن آن است. این قرارداد کلامی یا غیر کلامی، که: اگر به من کمک کنی به تو کمک خواهم کرد، شالوده پایگاه قدرت سیاسی را تا زمانی شکل می دهد که طرفین به طور مستقیم با هم دشمنی نکنند. صاحبنظران بر این باورند که رفتارهای سیاسی اکتسابی است و در آغاز ممکن است مغایر با توجیحات رفتاری فرد باشد. ولی هنگامی که وی را از این تاکتیک‌ها بر حذر می دارند، آنها رابه کار خواهد برد. </a:t>
            </a:r>
            <a:endParaRPr lang="fa-IR" dirty="0" smtClean="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ظرفیت </a:t>
            </a:r>
            <a:r>
              <a:rPr lang="fa-IR" dirty="0">
                <a:cs typeface="B Nazanin" pitchFamily="2" charset="-78"/>
              </a:rPr>
              <a:t>سیاسی</a:t>
            </a:r>
            <a:endParaRPr lang="fa-IR" dirty="0"/>
          </a:p>
        </p:txBody>
      </p:sp>
      <p:sp>
        <p:nvSpPr>
          <p:cNvPr id="3" name="Content Placeholder 2"/>
          <p:cNvSpPr>
            <a:spLocks noGrp="1"/>
          </p:cNvSpPr>
          <p:nvPr>
            <p:ph idx="1"/>
          </p:nvPr>
        </p:nvSpPr>
        <p:spPr>
          <a:xfrm>
            <a:off x="1435608" y="1447800"/>
            <a:ext cx="7498080" cy="5410200"/>
          </a:xfrm>
        </p:spPr>
        <p:txBody>
          <a:bodyPr>
            <a:noAutofit/>
          </a:bodyPr>
          <a:lstStyle/>
          <a:p>
            <a:pPr marL="82296" indent="0" algn="just" rtl="1">
              <a:buNone/>
            </a:pPr>
            <a:r>
              <a:rPr lang="fa-IR" sz="2400" dirty="0" smtClean="0">
                <a:cs typeface="B Nazanin" pitchFamily="2" charset="-78"/>
              </a:rPr>
              <a:t>توان </a:t>
            </a:r>
            <a:r>
              <a:rPr lang="fa-IR" sz="2400" dirty="0" smtClean="0">
                <a:cs typeface="B Nazanin" pitchFamily="2" charset="-78"/>
              </a:rPr>
              <a:t>و علاقه به نشان دادن رفتار سیاسی از خود،اعمال قدرت و نفوذ را، ظــرفیت سیاسی نامند. برخی بیان می‌دارند کــه مجموع قدرت و نفوذ فرد، بیانگر ظرفیت سیاسی وی برای اقدام سیــاسی است، هر چند که سبک قدرت و نفوذ متفاوت اند ولی استفاده از رفتار دیگران در قلب رفتار سیاسی قرار دارد. استفاده سیاسی از دیگران، می تواند بر اساس قدرت یا نفوذ باشد و در نتیجه منفی یا مثبت خواهد بود</a:t>
            </a:r>
            <a:r>
              <a:rPr lang="fa-IR" sz="2400" dirty="0" smtClean="0">
                <a:cs typeface="B Nazanin" pitchFamily="2" charset="-78"/>
              </a:rPr>
              <a:t>.</a:t>
            </a:r>
          </a:p>
          <a:p>
            <a:pPr marL="82296" indent="0" algn="just" rtl="1">
              <a:buNone/>
            </a:pPr>
            <a:r>
              <a:rPr lang="fa-IR" sz="2400" dirty="0" smtClean="0">
                <a:cs typeface="B Nazanin" pitchFamily="2" charset="-78"/>
              </a:rPr>
              <a:t> </a:t>
            </a:r>
            <a:r>
              <a:rPr lang="fa-IR" sz="2400" dirty="0" smtClean="0">
                <a:cs typeface="B Nazanin" pitchFamily="2" charset="-78"/>
              </a:rPr>
              <a:t>چهار شکل استفاده سیاسی از دیگران، عبارتند از: ایجاد انگیزه، تشویق، ایجاد الزام اخلاقی و سرکوب. در این میان تشویق ملایمترین و سرکوب خشن‌ترین شکل آنهاست (رضائیان‌، ۱۳۸۳</a:t>
            </a:r>
            <a:r>
              <a:rPr lang="fa-IR" sz="2400" dirty="0" smtClean="0">
                <a:cs typeface="B Nazanin" pitchFamily="2" charset="-78"/>
              </a:rPr>
              <a:t>).</a:t>
            </a:r>
          </a:p>
          <a:p>
            <a:pPr marL="82296" indent="0" algn="just" rtl="1">
              <a:buNone/>
            </a:pPr>
            <a:r>
              <a:rPr lang="fa-IR" sz="2400" dirty="0" smtClean="0">
                <a:cs typeface="B Nazanin" pitchFamily="2" charset="-78"/>
              </a:rPr>
              <a:t>در </a:t>
            </a:r>
            <a:r>
              <a:rPr lang="fa-IR" sz="2400" dirty="0" smtClean="0">
                <a:cs typeface="B Nazanin" pitchFamily="2" charset="-78"/>
              </a:rPr>
              <a:t>ارتباط با ظرفیت سیاسی، بحث مهارتهای سیاسی مطرح می شود که هم ذاتی است و هم اکتسابی . بنابراین افراد می توانند از راه ارتقای مهارت های سیاسی خود ، قدرت و نفوذ خود را نیز در سازمان افزایش داده، به هدفهای مورد نظر خود دست یابند. در ادامه این مقاله، مختصری نیز در ارتباط با مهارت های سیاسی و ویژگیهای آن بحث می شود.</a:t>
            </a:r>
            <a:endParaRPr lang="fa-IR" sz="2400" dirty="0">
              <a:cs typeface="B Nazanin" pitchFamily="2" charset="-78"/>
            </a:endParaRPr>
          </a:p>
        </p:txBody>
      </p:sp>
    </p:spTree>
    <p:extLst>
      <p:ext uri="{BB962C8B-B14F-4D97-AF65-F5344CB8AC3E}">
        <p14:creationId xmlns:p14="http://schemas.microsoft.com/office/powerpoint/2010/main" val="926230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مهارتهای سیاسی </a:t>
            </a:r>
            <a:endParaRPr lang="fa-IR" dirty="0"/>
          </a:p>
        </p:txBody>
      </p:sp>
      <p:sp>
        <p:nvSpPr>
          <p:cNvPr id="3" name="Content Placeholder 2"/>
          <p:cNvSpPr>
            <a:spLocks noGrp="1"/>
          </p:cNvSpPr>
          <p:nvPr>
            <p:ph idx="1"/>
          </p:nvPr>
        </p:nvSpPr>
        <p:spPr/>
        <p:txBody>
          <a:bodyPr>
            <a:normAutofit fontScale="85000" lnSpcReduction="20000"/>
          </a:bodyPr>
          <a:lstStyle/>
          <a:p>
            <a:pPr marL="82296" indent="0" algn="justLow" rtl="1">
              <a:buNone/>
            </a:pPr>
            <a:r>
              <a:rPr lang="fa-IR" dirty="0" smtClean="0">
                <a:cs typeface="B Mitra" pitchFamily="2" charset="-78"/>
              </a:rPr>
              <a:t>رفتار </a:t>
            </a:r>
            <a:r>
              <a:rPr lang="fa-IR" dirty="0" smtClean="0">
                <a:cs typeface="B Mitra" pitchFamily="2" charset="-78"/>
              </a:rPr>
              <a:t>سیاسی اغلب به عنوان توانایی برای نفوذ مؤثر بر دیگران تعریف می شود. به هر حال عبارت سیاسی درهر سازمانی وجود دارد و افرادی که در به کار گیری این مهارت موفق هستند اغلب بهترین اعتبار(شهرت) را در میان همکارانشان دارند. </a:t>
            </a:r>
            <a:endParaRPr lang="fa-IR" dirty="0" smtClean="0">
              <a:cs typeface="B Mitra" pitchFamily="2" charset="-78"/>
            </a:endParaRPr>
          </a:p>
          <a:p>
            <a:pPr marL="82296" indent="0" algn="justLow" rtl="1">
              <a:buNone/>
            </a:pPr>
            <a:r>
              <a:rPr lang="fa-IR" dirty="0" smtClean="0">
                <a:cs typeface="B Mitra" pitchFamily="2" charset="-78"/>
              </a:rPr>
              <a:t/>
            </a:r>
            <a:br>
              <a:rPr lang="fa-IR" dirty="0" smtClean="0">
                <a:cs typeface="B Mitra" pitchFamily="2" charset="-78"/>
              </a:rPr>
            </a:br>
            <a:r>
              <a:rPr lang="fa-IR" dirty="0" smtClean="0">
                <a:cs typeface="B Mitra" pitchFamily="2" charset="-78"/>
              </a:rPr>
              <a:t>یک ویژگی مشترک رهبران موفق چیرگی (کاردانی) سیاسی شان است. آنها قادرند تا دیگران را درک کنند و دانشی را به کار گیرند تا در تفکرات و اقدامات دیگران نفوذ کنند. پژوهشها نشان داده است که رهبری که کارگران به او اطمینان داشته، او را دوست دارند، پیروان بیشتری خواهد داشت. رهبران نیاز دارند تا به تیم برای کار در راستای یک هدف مشترک الهام ببخشند. یک رهبر، با مهارت های سیاسی بالا می تواند کارکنان را بر انگیزند تا فراتر از معمول کار کنند، زیرا متقاعد شده اند که کار آنها به سازمان کمک خواهد کرد. </a:t>
            </a:r>
            <a:endParaRPr lang="fa-IR" dirty="0" smtClean="0">
              <a:cs typeface="B Mitr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972</TotalTime>
  <Words>1526</Words>
  <Application>Microsoft Office PowerPoint</Application>
  <PresentationFormat>On-screen Show (4:3)</PresentationFormat>
  <Paragraphs>75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PowerPoint Presentation</vt:lpstr>
      <vt:lpstr> مقدمه </vt:lpstr>
      <vt:lpstr>تعریف و حوزه رفتار سیاسی در سازمان</vt:lpstr>
      <vt:lpstr>تعریف و حوزه رفتار سیاسی در سازمان</vt:lpstr>
      <vt:lpstr>پیش زمینه های وقوع رفتار سیاسی در سازمان </vt:lpstr>
      <vt:lpstr>پیش زمینه های وقوع رفتار سیاسی در سازمان </vt:lpstr>
      <vt:lpstr>ماهیت رفتار سیاسی</vt:lpstr>
      <vt:lpstr>ظرفیت سیاسی</vt:lpstr>
      <vt:lpstr>مهارتهای سیاسی </vt:lpstr>
      <vt:lpstr>مهارتهای سیاسی </vt:lpstr>
      <vt:lpstr>مهارتهای سیاسی </vt:lpstr>
      <vt:lpstr>مهارتهای سیاسی </vt:lpstr>
      <vt:lpstr>تاکتیک‌های سیاسی</vt:lpstr>
      <vt:lpstr>تاکتیک‌های سیاسی</vt:lpstr>
      <vt:lpstr>تاکتیک‌های سیاسی</vt:lpstr>
      <vt:lpstr>تاکتیک‌های سیاسی</vt:lpstr>
      <vt:lpstr>تاکتیک‌های سیاسی</vt:lpstr>
      <vt:lpstr>تاکتیک‌های سیاسی</vt:lpstr>
      <vt:lpstr>تاکتیک‌های سیاسی</vt:lpstr>
      <vt:lpstr>تاکتیک‌های سیاسی</vt:lpstr>
      <vt:lpstr>منابع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capital</dc:title>
  <dc:creator>Akhoondian</dc:creator>
  <cp:lastModifiedBy>DELL</cp:lastModifiedBy>
  <cp:revision>96</cp:revision>
  <dcterms:created xsi:type="dcterms:W3CDTF">2012-10-31T04:58:01Z</dcterms:created>
  <dcterms:modified xsi:type="dcterms:W3CDTF">2013-05-12T16:52:11Z</dcterms:modified>
</cp:coreProperties>
</file>